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6" r:id="rId1"/>
  </p:sldMasterIdLst>
  <p:sldIdLst>
    <p:sldId id="284" r:id="rId2"/>
    <p:sldId id="300" r:id="rId3"/>
    <p:sldId id="320" r:id="rId4"/>
    <p:sldId id="263" r:id="rId5"/>
    <p:sldId id="258" r:id="rId6"/>
    <p:sldId id="261" r:id="rId7"/>
    <p:sldId id="286"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85" r:id="rId21"/>
    <p:sldId id="275" r:id="rId22"/>
    <p:sldId id="276" r:id="rId23"/>
    <p:sldId id="277" r:id="rId24"/>
    <p:sldId id="321" r:id="rId25"/>
    <p:sldId id="283" r:id="rId26"/>
    <p:sldId id="278" r:id="rId27"/>
    <p:sldId id="279" r:id="rId28"/>
    <p:sldId id="280" r:id="rId29"/>
    <p:sldId id="281" r:id="rId30"/>
    <p:sldId id="282" r:id="rId31"/>
    <p:sldId id="323" r:id="rId32"/>
    <p:sldId id="304" r:id="rId33"/>
    <p:sldId id="305" r:id="rId34"/>
    <p:sldId id="306" r:id="rId35"/>
    <p:sldId id="307" r:id="rId36"/>
    <p:sldId id="308" r:id="rId37"/>
    <p:sldId id="309" r:id="rId38"/>
    <p:sldId id="287" r:id="rId39"/>
    <p:sldId id="288" r:id="rId40"/>
    <p:sldId id="289" r:id="rId41"/>
    <p:sldId id="311" r:id="rId42"/>
    <p:sldId id="312" r:id="rId43"/>
    <p:sldId id="299" r:id="rId44"/>
    <p:sldId id="313" r:id="rId45"/>
    <p:sldId id="297" r:id="rId46"/>
    <p:sldId id="314" r:id="rId47"/>
    <p:sldId id="293" r:id="rId48"/>
    <p:sldId id="295" r:id="rId49"/>
    <p:sldId id="315" r:id="rId50"/>
    <p:sldId id="316" r:id="rId51"/>
    <p:sldId id="317" r:id="rId52"/>
    <p:sldId id="318" r:id="rId53"/>
    <p:sldId id="319" r:id="rId54"/>
    <p:sldId id="310" r:id="rId55"/>
    <p:sldId id="322" r:id="rId56"/>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0294" autoAdjust="0"/>
    <p:restoredTop sz="94660"/>
  </p:normalViewPr>
  <p:slideViewPr>
    <p:cSldViewPr snapToGrid="0">
      <p:cViewPr varScale="1">
        <p:scale>
          <a:sx n="75" d="100"/>
          <a:sy n="75" d="100"/>
        </p:scale>
        <p:origin x="-114" y="-82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2604705760"/>
      </p:ext>
    </p:extLst>
  </p:cSld>
  <p:clrMapOvr>
    <a:masterClrMapping/>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429108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3829500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70C61B1-674A-4FCB-B8D5-9F0A10ED7218}" type="slidenum">
              <a:rPr lang="lv-LV" smtClean="0"/>
              <a:pPr/>
              <a:t>‹#›</a:t>
            </a:fld>
            <a:endParaRPr lang="lv-LV"/>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4083698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187779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2743579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4270797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382482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329360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3754703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1234781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2221873630"/>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2104785547"/>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148332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2488964275"/>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3459366747"/>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18C033-3C08-4AFB-BD60-C641DDA72B17}" type="datetimeFigureOut">
              <a:rPr lang="lv-LV" smtClean="0"/>
              <a:pPr/>
              <a:t>2021.05.13.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3662933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D118C033-3C08-4AFB-BD60-C641DDA72B17}" type="datetimeFigureOut">
              <a:rPr lang="lv-LV" smtClean="0"/>
              <a:pPr/>
              <a:t>2021.05.13.</a:t>
            </a:fld>
            <a:endParaRPr lang="lv-LV"/>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lv-LV"/>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70C61B1-674A-4FCB-B8D5-9F0A10ED7218}" type="slidenum">
              <a:rPr lang="lv-LV" smtClean="0"/>
              <a:pPr/>
              <a:t>‹#›</a:t>
            </a:fld>
            <a:endParaRPr lang="lv-LV"/>
          </a:p>
        </p:txBody>
      </p:sp>
    </p:spTree>
    <p:extLst>
      <p:ext uri="{BB962C8B-B14F-4D97-AF65-F5344CB8AC3E}">
        <p14:creationId xmlns:p14="http://schemas.microsoft.com/office/powerpoint/2010/main" xmlns="" val="1650424672"/>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9.xml"/><Relationship Id="rId5" Type="http://schemas.openxmlformats.org/officeDocument/2006/relationships/image" Target="../media/image67.jpe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9.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941294"/>
            <a:ext cx="10351752" cy="3939987"/>
          </a:xfrm>
        </p:spPr>
        <p:txBody>
          <a:bodyPr>
            <a:normAutofit/>
          </a:bodyPr>
          <a:lstStyle/>
          <a:p>
            <a:r>
              <a:rPr lang="lv-LV" sz="3100" dirty="0"/>
              <a:t>Tilžas </a:t>
            </a:r>
            <a:r>
              <a:rPr lang="lv-LV" sz="3100" dirty="0" smtClean="0"/>
              <a:t>vidusskolas</a:t>
            </a:r>
            <a:r>
              <a:rPr lang="lv-LV" sz="3100" dirty="0"/>
              <a:t> </a:t>
            </a:r>
            <a:r>
              <a:rPr lang="lv-LV" sz="3100" dirty="0" smtClean="0"/>
              <a:t>vispārējās pirmsskolas</a:t>
            </a:r>
            <a:br>
              <a:rPr lang="lv-LV" sz="3100" dirty="0" smtClean="0"/>
            </a:br>
            <a:r>
              <a:rPr lang="lv-LV" sz="3100" dirty="0" smtClean="0"/>
              <a:t> izglītības  grupa </a:t>
            </a:r>
            <a:r>
              <a:rPr lang="lv-LV" sz="3100" b="1" dirty="0" smtClean="0"/>
              <a:t>« </a:t>
            </a:r>
            <a:r>
              <a:rPr lang="lv-LV" sz="3100" b="1" dirty="0"/>
              <a:t>Ežuki» </a:t>
            </a:r>
            <a:r>
              <a:rPr lang="lv-LV" sz="3100" dirty="0" smtClean="0"/>
              <a:t> ( 5-gadi)</a:t>
            </a:r>
            <a:r>
              <a:rPr lang="lv-LV" sz="3100" dirty="0"/>
              <a:t/>
            </a:r>
            <a:br>
              <a:rPr lang="lv-LV" sz="3100" dirty="0"/>
            </a:br>
            <a:r>
              <a:rPr lang="lv-LV" sz="3100" dirty="0" smtClean="0"/>
              <a:t/>
            </a:r>
            <a:br>
              <a:rPr lang="lv-LV" sz="3100" dirty="0" smtClean="0"/>
            </a:br>
            <a:r>
              <a:rPr lang="lv-LV" sz="3100" dirty="0" smtClean="0"/>
              <a:t>2020</a:t>
            </a:r>
            <a:r>
              <a:rPr lang="lv-LV" sz="3100" dirty="0"/>
              <a:t>./2021.m.g.</a:t>
            </a:r>
            <a:br>
              <a:rPr lang="lv-LV" sz="3100" dirty="0"/>
            </a:br>
            <a:endParaRPr lang="lv-LV" sz="3100" dirty="0"/>
          </a:p>
        </p:txBody>
      </p:sp>
      <p:sp>
        <p:nvSpPr>
          <p:cNvPr id="3" name="Text Placeholder 2"/>
          <p:cNvSpPr>
            <a:spLocks noGrp="1"/>
          </p:cNvSpPr>
          <p:nvPr>
            <p:ph type="body" idx="1"/>
          </p:nvPr>
        </p:nvSpPr>
        <p:spPr>
          <a:xfrm>
            <a:off x="913774" y="5056094"/>
            <a:ext cx="10351752" cy="632012"/>
          </a:xfrm>
        </p:spPr>
        <p:txBody>
          <a:bodyPr>
            <a:normAutofit/>
          </a:bodyPr>
          <a:lstStyle/>
          <a:p>
            <a:r>
              <a:rPr lang="lv-LV" dirty="0" smtClean="0">
                <a:latin typeface="+mj-lt"/>
              </a:rPr>
              <a:t>Elita Čirka</a:t>
            </a:r>
            <a:endParaRPr lang="lv-LV" dirty="0">
              <a:latin typeface="+mj-lt"/>
            </a:endParaRPr>
          </a:p>
        </p:txBody>
      </p:sp>
    </p:spTree>
    <p:extLst>
      <p:ext uri="{BB962C8B-B14F-4D97-AF65-F5344CB8AC3E}">
        <p14:creationId xmlns:p14="http://schemas.microsoft.com/office/powerpoint/2010/main" xmlns="" val="3773888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36177"/>
            <a:ext cx="10364451" cy="1255440"/>
          </a:xfrm>
        </p:spPr>
        <p:txBody>
          <a:bodyPr>
            <a:normAutofit/>
          </a:bodyPr>
          <a:lstStyle/>
          <a:p>
            <a:r>
              <a:rPr lang="lv-LV" sz="3200" dirty="0" smtClean="0"/>
              <a:t>Sociālā </a:t>
            </a:r>
            <a:r>
              <a:rPr lang="lv-LV" sz="3200" dirty="0"/>
              <a:t>un pilsoniskā mācību joma</a:t>
            </a:r>
          </a:p>
        </p:txBody>
      </p:sp>
      <p:sp>
        <p:nvSpPr>
          <p:cNvPr id="3" name="Content Placeholder 2"/>
          <p:cNvSpPr>
            <a:spLocks noGrp="1"/>
          </p:cNvSpPr>
          <p:nvPr>
            <p:ph sz="quarter" idx="13"/>
          </p:nvPr>
        </p:nvSpPr>
        <p:spPr>
          <a:xfrm>
            <a:off x="1075765" y="1949824"/>
            <a:ext cx="5768787" cy="4128247"/>
          </a:xfrm>
        </p:spPr>
        <p:txBody>
          <a:bodyPr>
            <a:normAutofit lnSpcReduction="10000"/>
          </a:bodyPr>
          <a:lstStyle/>
          <a:p>
            <a:r>
              <a:rPr lang="lv-LV" sz="2400" dirty="0"/>
              <a:t>Skaidro, ka cilvēki ir dažādi: runā dažādās valodās, dažādi svin svētkus. </a:t>
            </a:r>
          </a:p>
          <a:p>
            <a:r>
              <a:rPr lang="lv-LV" sz="2400" dirty="0"/>
              <a:t>Skaidro, ka Latvija ir daļa no pasaules. 	</a:t>
            </a:r>
          </a:p>
          <a:p>
            <a:r>
              <a:rPr lang="lv-LV" sz="2400" dirty="0"/>
              <a:t>Atpazīst un nosauc Latvijas valsts simbolus – karogu, ģerboni un himnu, mācās ar cieņu izturēties pret tiem. 	</a:t>
            </a:r>
          </a:p>
          <a:p>
            <a:endParaRPr lang="lv-LV" dirty="0"/>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xmlns="" val="0"/>
              </a:ext>
            </a:extLst>
          </a:blip>
          <a:stretch>
            <a:fillRect/>
          </a:stretch>
        </p:blipFill>
        <p:spPr>
          <a:xfrm>
            <a:off x="7234518" y="1591617"/>
            <a:ext cx="3366944" cy="4486454"/>
          </a:xfrm>
        </p:spPr>
      </p:pic>
    </p:spTree>
    <p:extLst>
      <p:ext uri="{BB962C8B-B14F-4D97-AF65-F5344CB8AC3E}">
        <p14:creationId xmlns:p14="http://schemas.microsoft.com/office/powerpoint/2010/main" xmlns="" val="899685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188" y="568345"/>
            <a:ext cx="9595323" cy="843596"/>
          </a:xfrm>
        </p:spPr>
        <p:txBody>
          <a:bodyPr>
            <a:normAutofit fontScale="90000"/>
          </a:bodyPr>
          <a:lstStyle/>
          <a:p>
            <a:r>
              <a:rPr lang="lv-LV" sz="2800" b="1" dirty="0" smtClean="0"/>
              <a:t/>
            </a:r>
            <a:br>
              <a:rPr lang="lv-LV" sz="2800" b="1" dirty="0" smtClean="0"/>
            </a:br>
            <a:r>
              <a:rPr lang="lv-LV" dirty="0" smtClean="0"/>
              <a:t>Sociālā </a:t>
            </a:r>
            <a:r>
              <a:rPr lang="lv-LV" dirty="0"/>
              <a:t>un pilsoniskā mācību joma</a:t>
            </a:r>
          </a:p>
        </p:txBody>
      </p:sp>
      <p:sp>
        <p:nvSpPr>
          <p:cNvPr id="3" name="Content Placeholder 2"/>
          <p:cNvSpPr>
            <a:spLocks noGrp="1"/>
          </p:cNvSpPr>
          <p:nvPr>
            <p:ph sz="quarter" idx="13"/>
          </p:nvPr>
        </p:nvSpPr>
        <p:spPr>
          <a:xfrm>
            <a:off x="941295" y="1600201"/>
            <a:ext cx="8390965" cy="4840940"/>
          </a:xfrm>
        </p:spPr>
        <p:txBody>
          <a:bodyPr>
            <a:normAutofit fontScale="92500" lnSpcReduction="10000"/>
          </a:bodyPr>
          <a:lstStyle/>
          <a:p>
            <a:r>
              <a:rPr lang="lv-LV" sz="2200" dirty="0"/>
              <a:t>Saprot vienotu kārtības un drošības noteikumu nozīmi, ievēro tos. </a:t>
            </a:r>
          </a:p>
          <a:p>
            <a:r>
              <a:rPr lang="lv-LV" sz="2200" dirty="0"/>
              <a:t>Patstāvīgi sagatavojas darbam, izvēloties nepieciešamos materiālus </a:t>
            </a:r>
            <a:r>
              <a:rPr lang="lv-LV" sz="2200" dirty="0" smtClean="0"/>
              <a:t>.</a:t>
            </a:r>
            <a:endParaRPr lang="lv-LV" sz="2200" dirty="0"/>
          </a:p>
          <a:p>
            <a:r>
              <a:rPr lang="lv-LV" sz="2200" dirty="0"/>
              <a:t>Ēd, ievērojot galda kultūru. 	</a:t>
            </a:r>
          </a:p>
          <a:p>
            <a:r>
              <a:rPr lang="lv-LV" sz="2200" dirty="0"/>
              <a:t>Prognozē dažādas rīcības sekas ar personīgo veselību un drošību saistītās ikdienas situācijās (saskarsme ar pazīstamu cilvēku un svešinieku, veselībai kaitīgu vielu lietošanas un sadzīves traumatisma risku mazināšana mājās, izglītības iestādē, uz ielas, rotaļās brīvā dabā, pie ūdenstilpēm un spēļu laukumos, kā arī ugunsdrošības, ceļu satiksmes drošības, elektrodrošības noteikumi).	</a:t>
            </a:r>
          </a:p>
          <a:p>
            <a:endParaRPr lang="lv-LV" dirty="0"/>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xmlns="" val="0"/>
              </a:ext>
            </a:extLst>
          </a:blip>
          <a:stretch>
            <a:fillRect/>
          </a:stretch>
        </p:blipFill>
        <p:spPr>
          <a:xfrm>
            <a:off x="9493624" y="1748398"/>
            <a:ext cx="1942475" cy="3768981"/>
          </a:xfrm>
        </p:spPr>
      </p:pic>
    </p:spTree>
    <p:extLst>
      <p:ext uri="{BB962C8B-B14F-4D97-AF65-F5344CB8AC3E}">
        <p14:creationId xmlns:p14="http://schemas.microsoft.com/office/powerpoint/2010/main" xmlns="" val="3691718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237177"/>
          </a:xfrm>
        </p:spPr>
        <p:txBody>
          <a:bodyPr>
            <a:normAutofit/>
          </a:bodyPr>
          <a:lstStyle/>
          <a:p>
            <a:pPr algn="ctr"/>
            <a:r>
              <a:rPr lang="lv-LV" sz="3200" dirty="0" smtClean="0"/>
              <a:t>Kultūras </a:t>
            </a:r>
            <a:r>
              <a:rPr lang="lv-LV" sz="3200" dirty="0"/>
              <a:t>izpratnes un </a:t>
            </a:r>
            <a:r>
              <a:rPr lang="lv-LV" sz="3200" dirty="0" smtClean="0"/>
              <a:t>pašizpausmes</a:t>
            </a:r>
            <a:br>
              <a:rPr lang="lv-LV" sz="3200" dirty="0" smtClean="0"/>
            </a:br>
            <a:r>
              <a:rPr lang="lv-LV" sz="3200" dirty="0" smtClean="0"/>
              <a:t> </a:t>
            </a:r>
            <a:r>
              <a:rPr lang="lv-LV" sz="3200" dirty="0"/>
              <a:t>mākslā mācību joma</a:t>
            </a:r>
          </a:p>
        </p:txBody>
      </p:sp>
      <p:sp>
        <p:nvSpPr>
          <p:cNvPr id="3" name="Content Placeholder 2"/>
          <p:cNvSpPr>
            <a:spLocks noGrp="1"/>
          </p:cNvSpPr>
          <p:nvPr>
            <p:ph sz="quarter" idx="13"/>
          </p:nvPr>
        </p:nvSpPr>
        <p:spPr>
          <a:xfrm>
            <a:off x="913774" y="2367092"/>
            <a:ext cx="4276791" cy="3424107"/>
          </a:xfrm>
        </p:spPr>
        <p:txBody>
          <a:bodyPr/>
          <a:lstStyle/>
          <a:p>
            <a:r>
              <a:rPr lang="lv-LV" sz="2400" dirty="0"/>
              <a:t>Zīmē, glezno, veido, rada kolāžu, mērķtiecīgi variē un kombinē krāsas, līnijas, laukumus, tekstūras dažādos formātos un ritmos. 	</a:t>
            </a:r>
          </a:p>
          <a:p>
            <a:pPr marL="0" indent="0">
              <a:buNone/>
            </a:pPr>
            <a:endParaRPr lang="lv-LV"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312600" y="1580439"/>
            <a:ext cx="2441447" cy="15733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67082" y="1795183"/>
            <a:ext cx="1803792" cy="257511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352172" y="3523131"/>
            <a:ext cx="2362302" cy="16539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986941" y="4712786"/>
            <a:ext cx="1984323" cy="1311495"/>
          </a:xfrm>
          <a:prstGeom prst="rect">
            <a:avLst/>
          </a:prstGeom>
        </p:spPr>
      </p:pic>
    </p:spTree>
    <p:extLst>
      <p:ext uri="{BB962C8B-B14F-4D97-AF65-F5344CB8AC3E}">
        <p14:creationId xmlns:p14="http://schemas.microsoft.com/office/powerpoint/2010/main" xmlns="" val="866260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1154" y="457201"/>
            <a:ext cx="9203118" cy="968188"/>
          </a:xfrm>
        </p:spPr>
        <p:txBody>
          <a:bodyPr>
            <a:normAutofit fontScale="90000"/>
          </a:bodyPr>
          <a:lstStyle/>
          <a:p>
            <a:pPr algn="ctr"/>
            <a:r>
              <a:rPr lang="lv-LV" sz="2800" b="1" dirty="0" smtClean="0"/>
              <a:t/>
            </a:r>
            <a:br>
              <a:rPr lang="lv-LV" sz="2800" b="1" dirty="0" smtClean="0"/>
            </a:br>
            <a:r>
              <a:rPr lang="lv-LV" dirty="0" smtClean="0"/>
              <a:t>Kultūras </a:t>
            </a:r>
            <a:r>
              <a:rPr lang="lv-LV" dirty="0"/>
              <a:t>izpratnes un </a:t>
            </a:r>
            <a:r>
              <a:rPr lang="lv-LV" dirty="0" smtClean="0"/>
              <a:t>pašizpausmes </a:t>
            </a:r>
            <a:r>
              <a:rPr lang="lv-LV" dirty="0"/>
              <a:t>mākslā mācību joma</a:t>
            </a:r>
          </a:p>
        </p:txBody>
      </p:sp>
      <p:sp>
        <p:nvSpPr>
          <p:cNvPr id="3" name="Content Placeholder 2"/>
          <p:cNvSpPr>
            <a:spLocks noGrp="1"/>
          </p:cNvSpPr>
          <p:nvPr>
            <p:ph sz="quarter" idx="13"/>
          </p:nvPr>
        </p:nvSpPr>
        <p:spPr>
          <a:xfrm>
            <a:off x="1129554" y="1775012"/>
            <a:ext cx="6225988" cy="4314892"/>
          </a:xfrm>
        </p:spPr>
        <p:txBody>
          <a:bodyPr>
            <a:normAutofit/>
          </a:bodyPr>
          <a:lstStyle/>
          <a:p>
            <a:r>
              <a:rPr lang="lv-LV" dirty="0"/>
              <a:t>Dzied individuāli atbilstoši dziesmas tonalitātei un ritmam ar pavadījumu un bez tā. 	</a:t>
            </a:r>
          </a:p>
          <a:p>
            <a:r>
              <a:rPr lang="lv-LV" dirty="0"/>
              <a:t>Dejo vienkāršus deju soļus atbilstoši mūzikas ritmam un </a:t>
            </a:r>
            <a:r>
              <a:rPr lang="lv-LV" dirty="0" smtClean="0"/>
              <a:t>tempam. </a:t>
            </a:r>
            <a:r>
              <a:rPr lang="lv-LV" dirty="0"/>
              <a:t>	</a:t>
            </a:r>
          </a:p>
          <a:p>
            <a:r>
              <a:rPr lang="lv-LV" dirty="0"/>
              <a:t>Muzicē individuāli un kopā ar citiem: dzied, spēlē skaņu rīkus, izpilda (improvizē) muzikāli ritmiskas kustības</a:t>
            </a:r>
            <a:r>
              <a:rPr lang="lv-LV" dirty="0" smtClean="0"/>
              <a:t>.</a:t>
            </a:r>
          </a:p>
          <a:p>
            <a:r>
              <a:rPr lang="lv-LV" dirty="0"/>
              <a:t>Iepazīst latviešu un citu tautu tradicionālajai kultūrai raksturīgās dejas, dziesmas, zīmes, svētkus.		</a:t>
            </a:r>
            <a:endParaRPr lang="lv-LV" dirty="0" smtClean="0"/>
          </a:p>
          <a:p>
            <a:endParaRPr lang="lv-LV" dirty="0"/>
          </a:p>
          <a:p>
            <a:pPr marL="0" indent="0">
              <a:buNone/>
            </a:pPr>
            <a:endParaRPr lang="lv-LV"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855361" y="1775012"/>
            <a:ext cx="2700449" cy="3898033"/>
          </a:xfrm>
          <a:prstGeom prst="rect">
            <a:avLst/>
          </a:prstGeom>
        </p:spPr>
      </p:pic>
    </p:spTree>
    <p:extLst>
      <p:ext uri="{BB962C8B-B14F-4D97-AF65-F5344CB8AC3E}">
        <p14:creationId xmlns:p14="http://schemas.microsoft.com/office/powerpoint/2010/main" xmlns="" val="3409367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3100" b="1" dirty="0" smtClean="0"/>
              <a:t/>
            </a:r>
            <a:br>
              <a:rPr lang="lv-LV" sz="3100" b="1" dirty="0" smtClean="0"/>
            </a:br>
            <a:r>
              <a:rPr lang="lv-LV" sz="3200" dirty="0" smtClean="0"/>
              <a:t>Kultūras </a:t>
            </a:r>
            <a:r>
              <a:rPr lang="lv-LV" sz="3200" dirty="0"/>
              <a:t>izpratnes un pašizpausmes</a:t>
            </a:r>
            <a:br>
              <a:rPr lang="lv-LV" sz="3200" dirty="0"/>
            </a:br>
            <a:r>
              <a:rPr lang="lv-LV" sz="3200" dirty="0"/>
              <a:t> mākslā mācību joma</a:t>
            </a:r>
          </a:p>
        </p:txBody>
      </p:sp>
      <p:sp>
        <p:nvSpPr>
          <p:cNvPr id="3" name="Content Placeholder 2"/>
          <p:cNvSpPr>
            <a:spLocks noGrp="1"/>
          </p:cNvSpPr>
          <p:nvPr>
            <p:ph sz="quarter" idx="13"/>
          </p:nvPr>
        </p:nvSpPr>
        <p:spPr>
          <a:xfrm>
            <a:off x="913776" y="2649071"/>
            <a:ext cx="5244977" cy="3925899"/>
          </a:xfrm>
        </p:spPr>
        <p:txBody>
          <a:bodyPr/>
          <a:lstStyle/>
          <a:p>
            <a:r>
              <a:rPr lang="lv-LV" sz="2400" dirty="0"/>
              <a:t>Izspēlē pašu izdomātu vai literārā darba </a:t>
            </a:r>
            <a:r>
              <a:rPr lang="lv-LV" sz="2400" dirty="0" smtClean="0"/>
              <a:t>sižetu. </a:t>
            </a:r>
            <a:r>
              <a:rPr lang="lv-LV" sz="2400" dirty="0"/>
              <a:t>	</a:t>
            </a:r>
          </a:p>
          <a:p>
            <a:r>
              <a:rPr lang="lv-LV" sz="2400" dirty="0"/>
              <a:t>Runā dzejoļus; maina balss skaļumu un runas tempu atbilstoši dzejoļa saturam. </a:t>
            </a:r>
            <a:endParaRPr lang="lv-LV" sz="2400" dirty="0" smtClean="0"/>
          </a:p>
          <a:p>
            <a:pPr marL="0" indent="0">
              <a:buNone/>
            </a:pPr>
            <a:r>
              <a:rPr lang="lv-LV" sz="2400" dirty="0"/>
              <a:t>	</a:t>
            </a:r>
          </a:p>
          <a:p>
            <a:endParaRPr lang="lv-LV" dirty="0"/>
          </a:p>
        </p:txBody>
      </p:sp>
      <p:pic>
        <p:nvPicPr>
          <p:cNvPr id="5" name="Picture Placeholder 4"/>
          <p:cNvPicPr>
            <a:picLocks noChangeAspect="1"/>
          </p:cNvPicPr>
          <p:nvPr/>
        </p:nvPicPr>
        <p:blipFill>
          <a:blip r:embed="rId2" cstate="print">
            <a:extLst>
              <a:ext uri="{28A0092B-C50C-407E-A947-70E740481C1C}">
                <a14:useLocalDpi xmlns:a14="http://schemas.microsoft.com/office/drawing/2010/main" xmlns="" val="0"/>
              </a:ext>
            </a:extLst>
          </a:blip>
          <a:srcRect l="14490" r="14490"/>
          <a:stretch>
            <a:fillRect/>
          </a:stretch>
        </p:blipFill>
        <p:spPr>
          <a:xfrm>
            <a:off x="6887235" y="2326342"/>
            <a:ext cx="3904825" cy="3305002"/>
          </a:xfrm>
          <a:prstGeom prst="rect">
            <a:avLst/>
          </a:prstGeom>
        </p:spPr>
      </p:pic>
    </p:spTree>
    <p:extLst>
      <p:ext uri="{BB962C8B-B14F-4D97-AF65-F5344CB8AC3E}">
        <p14:creationId xmlns:p14="http://schemas.microsoft.com/office/powerpoint/2010/main" xmlns="" val="561284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2800" b="1" dirty="0" smtClean="0"/>
              <a:t/>
            </a:r>
            <a:br>
              <a:rPr lang="lv-LV" sz="2800" b="1" dirty="0" smtClean="0"/>
            </a:br>
            <a:r>
              <a:rPr lang="lv-LV" sz="3200" dirty="0" smtClean="0"/>
              <a:t>Kultūras </a:t>
            </a:r>
            <a:r>
              <a:rPr lang="lv-LV" sz="3200" dirty="0"/>
              <a:t>izpratnes un pašizpausmes</a:t>
            </a:r>
            <a:br>
              <a:rPr lang="lv-LV" sz="3200" dirty="0"/>
            </a:br>
            <a:r>
              <a:rPr lang="lv-LV" sz="3200" dirty="0"/>
              <a:t> mākslā mācību joma</a:t>
            </a:r>
          </a:p>
        </p:txBody>
      </p:sp>
      <p:sp>
        <p:nvSpPr>
          <p:cNvPr id="3" name="Content Placeholder 2"/>
          <p:cNvSpPr>
            <a:spLocks noGrp="1"/>
          </p:cNvSpPr>
          <p:nvPr>
            <p:ph sz="quarter" idx="13"/>
          </p:nvPr>
        </p:nvSpPr>
        <p:spPr>
          <a:xfrm>
            <a:off x="913774" y="2367092"/>
            <a:ext cx="9521144" cy="3630296"/>
          </a:xfrm>
        </p:spPr>
        <p:txBody>
          <a:bodyPr>
            <a:normAutofit/>
          </a:bodyPr>
          <a:lstStyle/>
          <a:p>
            <a:r>
              <a:rPr lang="lv-LV" sz="2400" dirty="0"/>
              <a:t>Vēro, klausās un iztēlojas; rada un īsteno ideju daudzveidīgā mākslinieciskā darbībā. 	</a:t>
            </a:r>
          </a:p>
          <a:p>
            <a:r>
              <a:rPr lang="lv-LV" sz="2400" dirty="0"/>
              <a:t>Mākslinieciskajā darbībā mērķtiecīgi eksperimentē ar paša izvēlētiem materiāliem un tehniskajiem paņēmieniem. 	</a:t>
            </a:r>
          </a:p>
          <a:p>
            <a:r>
              <a:rPr lang="lv-LV" sz="2400" dirty="0"/>
              <a:t>Stāsta par savu pieredzi radošā darbībā, raksturo vizuālās mākslas, mūzikas un literārā darba radīto pārdzīvojumu. </a:t>
            </a:r>
            <a:endParaRPr lang="lv-LV" sz="2400" dirty="0" smtClean="0"/>
          </a:p>
          <a:p>
            <a:pPr marL="0" indent="0">
              <a:buNone/>
            </a:pPr>
            <a:r>
              <a:rPr lang="lv-LV" sz="2400" dirty="0"/>
              <a:t>	</a:t>
            </a:r>
          </a:p>
          <a:p>
            <a:endParaRPr lang="lv-LV" dirty="0"/>
          </a:p>
        </p:txBody>
      </p:sp>
    </p:spTree>
    <p:extLst>
      <p:ext uri="{BB962C8B-B14F-4D97-AF65-F5344CB8AC3E}">
        <p14:creationId xmlns:p14="http://schemas.microsoft.com/office/powerpoint/2010/main" xmlns="" val="3014744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976" y="568345"/>
            <a:ext cx="6360459" cy="1560716"/>
          </a:xfrm>
        </p:spPr>
        <p:txBody>
          <a:bodyPr/>
          <a:lstStyle/>
          <a:p>
            <a:pPr algn="ctr"/>
            <a:r>
              <a:rPr lang="lv-LV" sz="3200" dirty="0" smtClean="0"/>
              <a:t>Dabaszinātņu </a:t>
            </a:r>
            <a:r>
              <a:rPr lang="lv-LV" sz="3200" dirty="0"/>
              <a:t>mācību joma</a:t>
            </a:r>
          </a:p>
        </p:txBody>
      </p:sp>
      <p:sp>
        <p:nvSpPr>
          <p:cNvPr id="3" name="Content Placeholder 2"/>
          <p:cNvSpPr>
            <a:spLocks noGrp="1"/>
          </p:cNvSpPr>
          <p:nvPr>
            <p:ph sz="quarter" idx="13"/>
          </p:nvPr>
        </p:nvSpPr>
        <p:spPr>
          <a:xfrm>
            <a:off x="1075765" y="1922929"/>
            <a:ext cx="6575611" cy="4316505"/>
          </a:xfrm>
        </p:spPr>
        <p:txBody>
          <a:bodyPr>
            <a:normAutofit fontScale="92500"/>
          </a:bodyPr>
          <a:lstStyle/>
          <a:p>
            <a:r>
              <a:rPr lang="lv-LV" dirty="0"/>
              <a:t>Eksperimentējot salīdzina no stikla, koka, plastmasas, papīra, akmens izgatavotu priekšmetu īpašības un to izmantošanas iespējas. 	</a:t>
            </a:r>
            <a:endParaRPr lang="lv-LV" dirty="0" smtClean="0"/>
          </a:p>
          <a:p>
            <a:r>
              <a:rPr lang="lv-LV" dirty="0"/>
              <a:t>Novērojot, salīdzinot un eksperimentējot izzina apkārtnē raksturīgo iežu un ūdens īpašības. 	</a:t>
            </a:r>
          </a:p>
          <a:p>
            <a:r>
              <a:rPr lang="lv-LV" dirty="0"/>
              <a:t>Novēro līdzenu un nelīdzenu zemes virsmu tuvākajā apkārtnē un stāsta par novēroto. 	</a:t>
            </a:r>
          </a:p>
          <a:p>
            <a:r>
              <a:rPr lang="lv-LV" dirty="0"/>
              <a:t>Stāsta par atšķirīgās diennakts daļās un gadalaikos novērotajām pārmaiņām dabā un laikapstākļiem. 	</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51246" y="2129061"/>
            <a:ext cx="2801696" cy="2523621"/>
          </a:xfrm>
          <a:prstGeom prst="rect">
            <a:avLst/>
          </a:prstGeom>
        </p:spPr>
      </p:pic>
    </p:spTree>
    <p:extLst>
      <p:ext uri="{BB962C8B-B14F-4D97-AF65-F5344CB8AC3E}">
        <p14:creationId xmlns:p14="http://schemas.microsoft.com/office/powerpoint/2010/main" xmlns="" val="3604666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953" y="376519"/>
            <a:ext cx="5930153" cy="1048870"/>
          </a:xfrm>
        </p:spPr>
        <p:txBody>
          <a:bodyPr>
            <a:normAutofit/>
          </a:bodyPr>
          <a:lstStyle/>
          <a:p>
            <a:r>
              <a:rPr lang="lv-LV" sz="2800" b="1" dirty="0"/>
              <a:t/>
            </a:r>
            <a:br>
              <a:rPr lang="lv-LV" sz="2800" b="1" dirty="0"/>
            </a:br>
            <a:r>
              <a:rPr lang="lv-LV" sz="3200" dirty="0" smtClean="0"/>
              <a:t>Dabaszinātņu </a:t>
            </a:r>
            <a:r>
              <a:rPr lang="lv-LV" sz="3200" dirty="0"/>
              <a:t>mācību joma</a:t>
            </a:r>
          </a:p>
        </p:txBody>
      </p:sp>
      <p:sp>
        <p:nvSpPr>
          <p:cNvPr id="3" name="Content Placeholder 2"/>
          <p:cNvSpPr>
            <a:spLocks noGrp="1"/>
          </p:cNvSpPr>
          <p:nvPr>
            <p:ph sz="quarter" idx="13"/>
          </p:nvPr>
        </p:nvSpPr>
        <p:spPr>
          <a:xfrm>
            <a:off x="995083" y="1653988"/>
            <a:ext cx="5755342" cy="4975412"/>
          </a:xfrm>
        </p:spPr>
        <p:txBody>
          <a:bodyPr>
            <a:normAutofit/>
          </a:bodyPr>
          <a:lstStyle/>
          <a:p>
            <a:pPr>
              <a:lnSpc>
                <a:spcPct val="110000"/>
              </a:lnSpc>
            </a:pPr>
            <a:r>
              <a:rPr lang="lv-LV" dirty="0"/>
              <a:t>Novēro debess ķermeņus, stāsta par </a:t>
            </a:r>
            <a:r>
              <a:rPr lang="lv-LV" dirty="0" smtClean="0"/>
              <a:t>novēroto.</a:t>
            </a:r>
          </a:p>
          <a:p>
            <a:pPr>
              <a:lnSpc>
                <a:spcPct val="110000"/>
              </a:lnSpc>
            </a:pPr>
            <a:r>
              <a:rPr lang="lv-LV" dirty="0" smtClean="0"/>
              <a:t>Novērojot, salīdzinot un eksperimentējot izzina tuvākajā apkārtnē raksturīgo dzīvo organismu – augu, dzīvnieku un sēņu – pazīmes. 	</a:t>
            </a:r>
          </a:p>
          <a:p>
            <a:pPr>
              <a:lnSpc>
                <a:spcPct val="110000"/>
              </a:lnSpc>
            </a:pPr>
            <a:r>
              <a:rPr lang="lv-LV" dirty="0" smtClean="0"/>
              <a:t>Iesaistās </a:t>
            </a:r>
            <a:r>
              <a:rPr lang="lv-LV" dirty="0"/>
              <a:t>tuvākās apkārtnes sakopšanas </a:t>
            </a:r>
            <a:r>
              <a:rPr lang="lv-LV" dirty="0" smtClean="0"/>
              <a:t>darbos</a:t>
            </a:r>
          </a:p>
          <a:p>
            <a:pPr>
              <a:lnSpc>
                <a:spcPct val="110000"/>
              </a:lnSpc>
            </a:pPr>
            <a:r>
              <a:rPr lang="lv-LV" dirty="0" smtClean="0"/>
              <a:t>Saprot</a:t>
            </a:r>
            <a:r>
              <a:rPr lang="lv-LV" dirty="0"/>
              <a:t>, ka jāsaudzē daba un tās resursi 	</a:t>
            </a:r>
            <a:endParaRPr lang="lv-LV" dirty="0" smtClean="0"/>
          </a:p>
          <a:p>
            <a:pPr>
              <a:lnSpc>
                <a:spcPct val="110000"/>
              </a:lnSpc>
            </a:pPr>
            <a:r>
              <a:rPr lang="lv-LV" dirty="0"/>
              <a:t>Ievēro un skaidro drošas uzvedības noteikumus saskarsmē ar dzīvniekiem, augiem un sēnēm.	</a:t>
            </a:r>
          </a:p>
          <a:p>
            <a:endParaRPr lang="lv-LV" dirty="0"/>
          </a:p>
          <a:p>
            <a:endParaRPr lang="lv-LV"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22638" y="470648"/>
            <a:ext cx="2436368" cy="303153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93452" y="2458090"/>
            <a:ext cx="2761307" cy="336720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522638" y="3701860"/>
            <a:ext cx="2436368" cy="2470340"/>
          </a:xfrm>
          <a:prstGeom prst="rect">
            <a:avLst/>
          </a:prstGeom>
        </p:spPr>
      </p:pic>
    </p:spTree>
    <p:extLst>
      <p:ext uri="{BB962C8B-B14F-4D97-AF65-F5344CB8AC3E}">
        <p14:creationId xmlns:p14="http://schemas.microsoft.com/office/powerpoint/2010/main" xmlns="" val="3369234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554" y="174813"/>
            <a:ext cx="6871446" cy="1249920"/>
          </a:xfrm>
        </p:spPr>
        <p:txBody>
          <a:bodyPr>
            <a:normAutofit/>
          </a:bodyPr>
          <a:lstStyle/>
          <a:p>
            <a:r>
              <a:rPr lang="lv-LV" sz="2800" b="1" dirty="0" smtClean="0"/>
              <a:t/>
            </a:r>
            <a:br>
              <a:rPr lang="lv-LV" sz="2800" b="1" dirty="0" smtClean="0"/>
            </a:br>
            <a:r>
              <a:rPr lang="lv-LV" dirty="0" smtClean="0"/>
              <a:t>Matemātikas </a:t>
            </a:r>
            <a:r>
              <a:rPr lang="lv-LV" dirty="0"/>
              <a:t>mācību joma </a:t>
            </a:r>
          </a:p>
        </p:txBody>
      </p:sp>
      <p:sp>
        <p:nvSpPr>
          <p:cNvPr id="3" name="Content Placeholder 2"/>
          <p:cNvSpPr>
            <a:spLocks noGrp="1"/>
          </p:cNvSpPr>
          <p:nvPr>
            <p:ph sz="quarter" idx="13"/>
          </p:nvPr>
        </p:nvSpPr>
        <p:spPr>
          <a:xfrm>
            <a:off x="391522" y="1573305"/>
            <a:ext cx="6992470" cy="4639235"/>
          </a:xfrm>
        </p:spPr>
        <p:txBody>
          <a:bodyPr>
            <a:noAutofit/>
          </a:bodyPr>
          <a:lstStyle/>
          <a:p>
            <a:r>
              <a:rPr lang="lv-LV" sz="2400" dirty="0"/>
              <a:t>Praktiskā darbībā nosauc priekšmetu skaitu desmit apjomā. </a:t>
            </a:r>
            <a:endParaRPr lang="lv-LV" sz="2400" dirty="0" smtClean="0"/>
          </a:p>
          <a:p>
            <a:r>
              <a:rPr lang="lv-LV" sz="2400" dirty="0"/>
              <a:t>Skaitu apzīmē ar tam atbilstošiem cipariem, raksta ciparus. 	</a:t>
            </a:r>
          </a:p>
          <a:p>
            <a:r>
              <a:rPr lang="lv-LV" sz="2400" dirty="0"/>
              <a:t>Praktiskā darbībā veido skaitļa sastāva dažādas variācijas desmit apjomā 	</a:t>
            </a:r>
          </a:p>
          <a:p>
            <a:pPr marL="0" indent="0">
              <a:buNone/>
            </a:pPr>
            <a:r>
              <a:rPr lang="lv-LV" sz="2400"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07673" y="1861723"/>
            <a:ext cx="2315653" cy="347609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05169" y="4900090"/>
            <a:ext cx="5504329" cy="875460"/>
          </a:xfrm>
          <a:prstGeom prst="rect">
            <a:avLst/>
          </a:prstGeom>
        </p:spPr>
      </p:pic>
    </p:spTree>
    <p:extLst>
      <p:ext uri="{BB962C8B-B14F-4D97-AF65-F5344CB8AC3E}">
        <p14:creationId xmlns:p14="http://schemas.microsoft.com/office/powerpoint/2010/main" xmlns="" val="10592888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74813"/>
            <a:ext cx="10364451" cy="1869141"/>
          </a:xfrm>
        </p:spPr>
        <p:txBody>
          <a:bodyPr>
            <a:normAutofit/>
          </a:bodyPr>
          <a:lstStyle/>
          <a:p>
            <a:r>
              <a:rPr lang="lv-LV" sz="2800" b="1" dirty="0" smtClean="0"/>
              <a:t/>
            </a:r>
            <a:br>
              <a:rPr lang="lv-LV" sz="2800" b="1" dirty="0" smtClean="0"/>
            </a:br>
            <a:r>
              <a:rPr lang="lv-LV" sz="2800" b="1" dirty="0"/>
              <a:t/>
            </a:r>
            <a:br>
              <a:rPr lang="lv-LV" sz="2800" b="1" dirty="0"/>
            </a:br>
            <a:r>
              <a:rPr lang="lv-LV" sz="3200" dirty="0" smtClean="0"/>
              <a:t>Matemātikas </a:t>
            </a:r>
            <a:r>
              <a:rPr lang="lv-LV" sz="3200" dirty="0"/>
              <a:t>mācību joma</a:t>
            </a:r>
          </a:p>
        </p:txBody>
      </p:sp>
      <p:sp>
        <p:nvSpPr>
          <p:cNvPr id="3" name="Content Placeholder 2"/>
          <p:cNvSpPr>
            <a:spLocks noGrp="1"/>
          </p:cNvSpPr>
          <p:nvPr>
            <p:ph sz="quarter" idx="13"/>
          </p:nvPr>
        </p:nvSpPr>
        <p:spPr>
          <a:xfrm>
            <a:off x="913776" y="1842247"/>
            <a:ext cx="4680200" cy="4247657"/>
          </a:xfrm>
        </p:spPr>
        <p:txBody>
          <a:bodyPr>
            <a:normAutofit/>
          </a:bodyPr>
          <a:lstStyle/>
          <a:p>
            <a:r>
              <a:rPr lang="lv-LV" sz="2400" dirty="0"/>
              <a:t>Grupē priekšmetus pēc vairākām pazīmēm, piemēram, krāsas, lieluma, formas, nozīmes, materiāla. 	</a:t>
            </a:r>
          </a:p>
          <a:p>
            <a:r>
              <a:rPr lang="lv-LV" sz="2400" dirty="0"/>
              <a:t>Salīdzina priekšmetus, priekšmetu kopas pēc skaita un lieluma, lietojot jēdzienus </a:t>
            </a:r>
            <a:r>
              <a:rPr lang="lv-LV" sz="2400" i="1" dirty="0"/>
              <a:t>vairāk, mazāk, tikpat, lielāks, mazāks</a:t>
            </a:r>
            <a:r>
              <a:rPr lang="lv-LV" sz="2400" dirty="0"/>
              <a:t>. 	</a:t>
            </a:r>
          </a:p>
          <a:p>
            <a:endParaRPr lang="lv-LV"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37929" y="1842247"/>
            <a:ext cx="3196544" cy="3304902"/>
          </a:xfrm>
          <a:prstGeom prst="rect">
            <a:avLst/>
          </a:prstGeom>
        </p:spPr>
      </p:pic>
    </p:spTree>
    <p:extLst>
      <p:ext uri="{BB962C8B-B14F-4D97-AF65-F5344CB8AC3E}">
        <p14:creationId xmlns:p14="http://schemas.microsoft.com/office/powerpoint/2010/main" xmlns="" val="278513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2800" dirty="0">
                <a:latin typeface="Arial" panose="020B0604020202020204" pitchFamily="34" charset="0"/>
                <a:cs typeface="Arial" panose="020B0604020202020204" pitchFamily="34" charset="0"/>
              </a:rPr>
              <a:t>MK noteikumi Nr. 716 «  Noteikumi par valsts pirmsskolas izglītības vadlīnijām un pirmsskolas izglītības programmu paraugiem»  2018.g. 21.11.</a:t>
            </a:r>
            <a:endParaRPr lang="lv-LV" sz="2800" dirty="0"/>
          </a:p>
        </p:txBody>
      </p:sp>
      <p:sp>
        <p:nvSpPr>
          <p:cNvPr id="3" name="Content Placeholder 2"/>
          <p:cNvSpPr>
            <a:spLocks noGrp="1"/>
          </p:cNvSpPr>
          <p:nvPr>
            <p:ph sz="quarter" idx="13"/>
          </p:nvPr>
        </p:nvSpPr>
        <p:spPr>
          <a:xfrm>
            <a:off x="2933700" y="2312893"/>
            <a:ext cx="8770571" cy="4128247"/>
          </a:xfrm>
        </p:spPr>
        <p:txBody>
          <a:bodyPr>
            <a:normAutofit fontScale="77500" lnSpcReduction="20000"/>
          </a:bodyPr>
          <a:lstStyle/>
          <a:p>
            <a:pPr marL="0" indent="0" algn="just">
              <a:buNone/>
            </a:pPr>
            <a:r>
              <a:rPr lang="lv-LV" dirty="0">
                <a:solidFill>
                  <a:srgbClr val="414142"/>
                </a:solidFill>
                <a:latin typeface="Arial" panose="020B0604020202020204" pitchFamily="34" charset="0"/>
              </a:rPr>
              <a:t>Pirmsskolas izglītības obligāto saturu veido:</a:t>
            </a:r>
          </a:p>
          <a:p>
            <a:pPr marL="342900" indent="-342900" algn="just">
              <a:buFont typeface="Wingdings" panose="05000000000000000000" pitchFamily="2" charset="2"/>
              <a:buChar char="Ø"/>
            </a:pPr>
            <a:r>
              <a:rPr lang="lv-LV" dirty="0">
                <a:solidFill>
                  <a:srgbClr val="414142"/>
                </a:solidFill>
                <a:latin typeface="Arial" panose="020B0604020202020204" pitchFamily="34" charset="0"/>
              </a:rPr>
              <a:t>vērtības un tikumi;</a:t>
            </a:r>
          </a:p>
          <a:p>
            <a:pPr marL="342900" indent="-342900" algn="just">
              <a:buFont typeface="Wingdings" panose="05000000000000000000" pitchFamily="2" charset="2"/>
              <a:buChar char="Ø"/>
            </a:pPr>
            <a:r>
              <a:rPr lang="lv-LV" dirty="0">
                <a:solidFill>
                  <a:srgbClr val="414142"/>
                </a:solidFill>
                <a:latin typeface="Arial" panose="020B0604020202020204" pitchFamily="34" charset="0"/>
              </a:rPr>
              <a:t>caurviju prasmes;</a:t>
            </a:r>
          </a:p>
          <a:p>
            <a:pPr marL="342900" indent="-342900" algn="just">
              <a:buFont typeface="Wingdings" panose="05000000000000000000" pitchFamily="2" charset="2"/>
              <a:buChar char="Ø"/>
            </a:pPr>
            <a:r>
              <a:rPr lang="lv-LV" dirty="0">
                <a:solidFill>
                  <a:srgbClr val="414142"/>
                </a:solidFill>
                <a:latin typeface="Arial" panose="020B0604020202020204" pitchFamily="34" charset="0"/>
              </a:rPr>
              <a:t> zināšanas, izpratne un pamatprasmes:</a:t>
            </a:r>
          </a:p>
          <a:p>
            <a:pPr marL="1092200" indent="-285750" algn="just">
              <a:buFont typeface="Arial" panose="020B0604020202020204" pitchFamily="34" charset="0"/>
              <a:buChar char="•"/>
            </a:pPr>
            <a:r>
              <a:rPr lang="lv-LV" dirty="0">
                <a:solidFill>
                  <a:srgbClr val="414142"/>
                </a:solidFill>
                <a:latin typeface="Arial" panose="020B0604020202020204" pitchFamily="34" charset="0"/>
              </a:rPr>
              <a:t>valodu,</a:t>
            </a:r>
          </a:p>
          <a:p>
            <a:pPr marL="1092200" indent="-285750" algn="just">
              <a:buFont typeface="Arial" panose="020B0604020202020204" pitchFamily="34" charset="0"/>
              <a:buChar char="•"/>
            </a:pPr>
            <a:r>
              <a:rPr lang="lv-LV" dirty="0">
                <a:solidFill>
                  <a:srgbClr val="414142"/>
                </a:solidFill>
                <a:latin typeface="Arial" panose="020B0604020202020204" pitchFamily="34" charset="0"/>
              </a:rPr>
              <a:t> sociālās un pilsoniskās, </a:t>
            </a:r>
          </a:p>
          <a:p>
            <a:pPr marL="1092200" indent="-285750" algn="just">
              <a:buFont typeface="Arial" panose="020B0604020202020204" pitchFamily="34" charset="0"/>
              <a:buChar char="•"/>
            </a:pPr>
            <a:r>
              <a:rPr lang="lv-LV" dirty="0">
                <a:solidFill>
                  <a:srgbClr val="414142"/>
                </a:solidFill>
                <a:latin typeface="Arial" panose="020B0604020202020204" pitchFamily="34" charset="0"/>
              </a:rPr>
              <a:t>kultūras izpratnes un pašizpausmes mākslā, </a:t>
            </a:r>
          </a:p>
          <a:p>
            <a:pPr marL="1092200" indent="-285750" algn="just">
              <a:buFont typeface="Arial" panose="020B0604020202020204" pitchFamily="34" charset="0"/>
              <a:buChar char="•"/>
            </a:pPr>
            <a:r>
              <a:rPr lang="lv-LV" dirty="0">
                <a:solidFill>
                  <a:srgbClr val="414142"/>
                </a:solidFill>
                <a:latin typeface="Arial" panose="020B0604020202020204" pitchFamily="34" charset="0"/>
              </a:rPr>
              <a:t>dabaszinātņu, </a:t>
            </a:r>
          </a:p>
          <a:p>
            <a:pPr marL="1092200" indent="-285750" algn="just">
              <a:buFont typeface="Arial" panose="020B0604020202020204" pitchFamily="34" charset="0"/>
              <a:buChar char="•"/>
            </a:pPr>
            <a:r>
              <a:rPr lang="lv-LV" dirty="0">
                <a:solidFill>
                  <a:srgbClr val="414142"/>
                </a:solidFill>
                <a:latin typeface="Arial" panose="020B0604020202020204" pitchFamily="34" charset="0"/>
              </a:rPr>
              <a:t>matemātikas,</a:t>
            </a:r>
          </a:p>
          <a:p>
            <a:pPr marL="1092200" indent="-285750" algn="just">
              <a:buFont typeface="Arial" panose="020B0604020202020204" pitchFamily="34" charset="0"/>
              <a:buChar char="•"/>
            </a:pPr>
            <a:r>
              <a:rPr lang="lv-LV" dirty="0">
                <a:solidFill>
                  <a:srgbClr val="414142"/>
                </a:solidFill>
                <a:latin typeface="Arial" panose="020B0604020202020204" pitchFamily="34" charset="0"/>
              </a:rPr>
              <a:t> tehnoloģiju, </a:t>
            </a:r>
          </a:p>
          <a:p>
            <a:pPr marL="1092200" indent="-285750" algn="just">
              <a:buFont typeface="Arial" panose="020B0604020202020204" pitchFamily="34" charset="0"/>
              <a:buChar char="•"/>
            </a:pPr>
            <a:r>
              <a:rPr lang="lv-LV" dirty="0">
                <a:solidFill>
                  <a:srgbClr val="414142"/>
                </a:solidFill>
                <a:latin typeface="Arial" panose="020B0604020202020204" pitchFamily="34" charset="0"/>
              </a:rPr>
              <a:t>veselības un fiziskās aktivitātes mācību jomās.</a:t>
            </a:r>
          </a:p>
          <a:p>
            <a:endParaRPr lang="lv-LV" dirty="0"/>
          </a:p>
        </p:txBody>
      </p:sp>
    </p:spTree>
    <p:extLst>
      <p:ext uri="{BB962C8B-B14F-4D97-AF65-F5344CB8AC3E}">
        <p14:creationId xmlns:p14="http://schemas.microsoft.com/office/powerpoint/2010/main" xmlns="" val="3580941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175" y="537836"/>
            <a:ext cx="8808449" cy="1035470"/>
          </a:xfrm>
        </p:spPr>
        <p:txBody>
          <a:bodyPr>
            <a:normAutofit/>
          </a:bodyPr>
          <a:lstStyle/>
          <a:p>
            <a:r>
              <a:rPr lang="lv-LV" sz="2800" b="1" dirty="0" smtClean="0"/>
              <a:t/>
            </a:r>
            <a:br>
              <a:rPr lang="lv-LV" sz="2800" b="1" dirty="0" smtClean="0"/>
            </a:br>
            <a:r>
              <a:rPr lang="lv-LV" sz="3200" dirty="0" smtClean="0"/>
              <a:t>Matemātikas </a:t>
            </a:r>
            <a:r>
              <a:rPr lang="lv-LV" sz="3200" dirty="0"/>
              <a:t>mācību joma</a:t>
            </a:r>
          </a:p>
        </p:txBody>
      </p:sp>
      <p:sp>
        <p:nvSpPr>
          <p:cNvPr id="3" name="Content Placeholder 2"/>
          <p:cNvSpPr>
            <a:spLocks noGrp="1"/>
          </p:cNvSpPr>
          <p:nvPr>
            <p:ph sz="quarter" idx="13"/>
          </p:nvPr>
        </p:nvSpPr>
        <p:spPr>
          <a:xfrm>
            <a:off x="739587" y="1815353"/>
            <a:ext cx="8364071" cy="1411941"/>
          </a:xfrm>
        </p:spPr>
        <p:txBody>
          <a:bodyPr>
            <a:normAutofit fontScale="92500"/>
          </a:bodyPr>
          <a:lstStyle/>
          <a:p>
            <a:r>
              <a:rPr lang="lv-LV" sz="2600" dirty="0"/>
              <a:t>Ar nosacītiem mēriem nosaka garumu, platību, ietilpību.</a:t>
            </a:r>
          </a:p>
          <a:p>
            <a:r>
              <a:rPr lang="lv-LV" sz="2600" dirty="0"/>
              <a:t>Ar lineālu mēra garumu. 	</a:t>
            </a:r>
          </a:p>
          <a:p>
            <a:endParaRPr lang="lv-LV" sz="2600" dirty="0"/>
          </a:p>
          <a:p>
            <a:endParaRPr lang="lv-LV"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1795" y="3136059"/>
            <a:ext cx="3144218" cy="302403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7877" y="2470444"/>
            <a:ext cx="2628103" cy="373513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24126" y="2424953"/>
            <a:ext cx="3022792" cy="3735137"/>
          </a:xfrm>
          <a:prstGeom prst="rect">
            <a:avLst/>
          </a:prstGeom>
        </p:spPr>
      </p:pic>
    </p:spTree>
    <p:extLst>
      <p:ext uri="{BB962C8B-B14F-4D97-AF65-F5344CB8AC3E}">
        <p14:creationId xmlns:p14="http://schemas.microsoft.com/office/powerpoint/2010/main" xmlns="" val="2732654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542" y="295836"/>
            <a:ext cx="6629400" cy="954740"/>
          </a:xfrm>
        </p:spPr>
        <p:txBody>
          <a:bodyPr>
            <a:normAutofit fontScale="90000"/>
          </a:bodyPr>
          <a:lstStyle/>
          <a:p>
            <a:r>
              <a:rPr lang="lv-LV" sz="3200" b="1" dirty="0"/>
              <a:t/>
            </a:r>
            <a:br>
              <a:rPr lang="lv-LV" sz="3200" b="1" dirty="0"/>
            </a:br>
            <a:r>
              <a:rPr lang="lv-LV" dirty="0" smtClean="0"/>
              <a:t>Matemātikas </a:t>
            </a:r>
            <a:r>
              <a:rPr lang="lv-LV" dirty="0"/>
              <a:t>mācību joma</a:t>
            </a:r>
          </a:p>
        </p:txBody>
      </p:sp>
      <p:sp>
        <p:nvSpPr>
          <p:cNvPr id="3" name="Content Placeholder 2"/>
          <p:cNvSpPr>
            <a:spLocks noGrp="1"/>
          </p:cNvSpPr>
          <p:nvPr>
            <p:ph sz="quarter" idx="13"/>
          </p:nvPr>
        </p:nvSpPr>
        <p:spPr>
          <a:xfrm>
            <a:off x="1143001" y="1485900"/>
            <a:ext cx="5849470" cy="4424081"/>
          </a:xfrm>
        </p:spPr>
        <p:txBody>
          <a:bodyPr>
            <a:normAutofit lnSpcReduction="10000"/>
          </a:bodyPr>
          <a:lstStyle/>
          <a:p>
            <a:r>
              <a:rPr lang="lv-LV" sz="2400" dirty="0"/>
              <a:t>Izzina ģeometriskās figūras, to skaitā telpiskus ķermeņus, raksturo to formu, saista ar atpazīstamiem objektiem, vēro tos no cita skatpunkta (no augšas, no sāniem). 	</a:t>
            </a:r>
            <a:endParaRPr lang="lv-LV" sz="2400" dirty="0" smtClean="0"/>
          </a:p>
          <a:p>
            <a:r>
              <a:rPr lang="lv-LV" sz="2400" dirty="0" smtClean="0"/>
              <a:t>Nosauc objektu atrašanās vietu telpā un plaknē, lietojot jēdzienus </a:t>
            </a:r>
            <a:r>
              <a:rPr lang="lv-LV" sz="2400" i="1" dirty="0" smtClean="0"/>
              <a:t>virs, zem, pie, aiz, blakus, pa labi, pa kreisi.</a:t>
            </a:r>
            <a:r>
              <a:rPr lang="lv-LV" sz="2400" dirty="0" smtClean="0"/>
              <a:t>	</a:t>
            </a:r>
          </a:p>
          <a:p>
            <a:endParaRPr lang="lv-LV"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32217" y="3926542"/>
            <a:ext cx="3378714" cy="217842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85087" y="389965"/>
            <a:ext cx="2872975" cy="3307976"/>
          </a:xfrm>
          <a:prstGeom prst="rect">
            <a:avLst/>
          </a:prstGeom>
        </p:spPr>
      </p:pic>
    </p:spTree>
    <p:extLst>
      <p:ext uri="{BB962C8B-B14F-4D97-AF65-F5344CB8AC3E}">
        <p14:creationId xmlns:p14="http://schemas.microsoft.com/office/powerpoint/2010/main" xmlns="" val="720162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411989"/>
          </a:xfrm>
        </p:spPr>
        <p:txBody>
          <a:bodyPr>
            <a:normAutofit/>
          </a:bodyPr>
          <a:lstStyle/>
          <a:p>
            <a:r>
              <a:rPr lang="lv-LV" sz="3200" dirty="0" smtClean="0"/>
              <a:t>Tehnoloģiju </a:t>
            </a:r>
            <a:r>
              <a:rPr lang="lv-LV" sz="3200" dirty="0"/>
              <a:t>mācību joma</a:t>
            </a:r>
          </a:p>
        </p:txBody>
      </p:sp>
      <p:sp>
        <p:nvSpPr>
          <p:cNvPr id="3" name="Content Placeholder 2"/>
          <p:cNvSpPr>
            <a:spLocks noGrp="1"/>
          </p:cNvSpPr>
          <p:nvPr>
            <p:ph sz="quarter" idx="13"/>
          </p:nvPr>
        </p:nvSpPr>
        <p:spPr>
          <a:xfrm>
            <a:off x="913774" y="2030506"/>
            <a:ext cx="10363826" cy="3760693"/>
          </a:xfrm>
        </p:spPr>
        <p:txBody>
          <a:bodyPr>
            <a:noAutofit/>
          </a:bodyPr>
          <a:lstStyle/>
          <a:p>
            <a:r>
              <a:rPr lang="lv-LV" sz="2400" dirty="0"/>
              <a:t>Stāsta par savas ieceres nepieciešamību, risinājuma meklēšanu un izvēli. 	</a:t>
            </a:r>
          </a:p>
          <a:p>
            <a:r>
              <a:rPr lang="lv-LV" sz="2400" dirty="0"/>
              <a:t>Plāno savas ieceres īstenošanas soļus, izvēlas nepieciešamos materiālus. 	</a:t>
            </a:r>
          </a:p>
          <a:p>
            <a:r>
              <a:rPr lang="lv-LV" sz="2400" dirty="0"/>
              <a:t>Īsteno savu ieceri, ievērojot drošības noteikumus attiecībā uz darba piederumu un instrumentu lietojumu. 	</a:t>
            </a:r>
          </a:p>
          <a:p>
            <a:r>
              <a:rPr lang="lv-LV" sz="2400" dirty="0"/>
              <a:t>Novērtē ieceres īstenošanas procesu un rezultātu.	</a:t>
            </a:r>
          </a:p>
        </p:txBody>
      </p:sp>
    </p:spTree>
    <p:extLst>
      <p:ext uri="{BB962C8B-B14F-4D97-AF65-F5344CB8AC3E}">
        <p14:creationId xmlns:p14="http://schemas.microsoft.com/office/powerpoint/2010/main" xmlns="" val="19652642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071" y="618518"/>
            <a:ext cx="11641297" cy="1116154"/>
          </a:xfrm>
        </p:spPr>
        <p:txBody>
          <a:bodyPr>
            <a:normAutofit/>
          </a:bodyPr>
          <a:lstStyle/>
          <a:p>
            <a:r>
              <a:rPr lang="lv-LV" sz="2800" b="1" dirty="0" smtClean="0"/>
              <a:t/>
            </a:r>
            <a:br>
              <a:rPr lang="lv-LV" sz="2800" b="1" dirty="0" smtClean="0"/>
            </a:br>
            <a:r>
              <a:rPr lang="lv-LV" dirty="0" smtClean="0"/>
              <a:t>Tehnoloģiju </a:t>
            </a:r>
            <a:r>
              <a:rPr lang="lv-LV" dirty="0"/>
              <a:t>mācību joma</a:t>
            </a:r>
          </a:p>
        </p:txBody>
      </p:sp>
      <p:sp>
        <p:nvSpPr>
          <p:cNvPr id="3" name="Content Placeholder 2"/>
          <p:cNvSpPr>
            <a:spLocks noGrp="1"/>
          </p:cNvSpPr>
          <p:nvPr>
            <p:ph sz="quarter" idx="13"/>
          </p:nvPr>
        </p:nvSpPr>
        <p:spPr>
          <a:xfrm>
            <a:off x="578224" y="2148279"/>
            <a:ext cx="5532290" cy="3941625"/>
          </a:xfrm>
        </p:spPr>
        <p:txBody>
          <a:bodyPr>
            <a:normAutofit/>
          </a:bodyPr>
          <a:lstStyle/>
          <a:p>
            <a:r>
              <a:rPr lang="lv-LV" dirty="0"/>
              <a:t>Apgūst dažādus darba paņēmienus un drošības noteikumus savas ieceres īstenošanai no papīra un tekstilmateriāliem: līmē patstāvīgi, izvēlas atbilstošu līmi un līmēšanas paņēmienu, ievēro drošības noteikumus; izplēš no papīra vienkāršus siluetus; loka papīru pēc nosacījuma; ar šķērēm izgriež dažādus objektu siluetus; </a:t>
            </a:r>
            <a:r>
              <a:rPr lang="lv-LV" dirty="0" smtClean="0"/>
              <a:t>veido </a:t>
            </a:r>
            <a:r>
              <a:rPr lang="lv-LV" dirty="0"/>
              <a:t>uztinumu; šuj pamatdūrienu. 	</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65927" y="2260280"/>
            <a:ext cx="3839049" cy="4077930"/>
          </a:xfrm>
          <a:prstGeom prst="rect">
            <a:avLst/>
          </a:prstGeom>
        </p:spPr>
      </p:pic>
    </p:spTree>
    <p:extLst>
      <p:ext uri="{BB962C8B-B14F-4D97-AF65-F5344CB8AC3E}">
        <p14:creationId xmlns:p14="http://schemas.microsoft.com/office/powerpoint/2010/main" xmlns="" val="953608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973366" y="631301"/>
            <a:ext cx="2437435" cy="19241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6063" y="1055491"/>
            <a:ext cx="5487879" cy="404094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93224" y="2902121"/>
            <a:ext cx="4838801" cy="3205287"/>
          </a:xfrm>
          <a:prstGeom prst="rect">
            <a:avLst/>
          </a:prstGeom>
        </p:spPr>
      </p:pic>
    </p:spTree>
    <p:extLst>
      <p:ext uri="{BB962C8B-B14F-4D97-AF65-F5344CB8AC3E}">
        <p14:creationId xmlns:p14="http://schemas.microsoft.com/office/powerpoint/2010/main" xmlns="" val="28264118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77977" y="3171249"/>
            <a:ext cx="5095431" cy="333323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10657" y="3382800"/>
            <a:ext cx="3455367" cy="22915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08332" y="157151"/>
            <a:ext cx="5095431" cy="2866180"/>
          </a:xfrm>
          <a:prstGeom prst="rect">
            <a:avLst/>
          </a:prstGeom>
        </p:spPr>
      </p:pic>
    </p:spTree>
    <p:extLst>
      <p:ext uri="{BB962C8B-B14F-4D97-AF65-F5344CB8AC3E}">
        <p14:creationId xmlns:p14="http://schemas.microsoft.com/office/powerpoint/2010/main" xmlns="" val="3784835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53" y="568345"/>
            <a:ext cx="7153835" cy="1560716"/>
          </a:xfrm>
        </p:spPr>
        <p:txBody>
          <a:bodyPr>
            <a:normAutofit/>
          </a:bodyPr>
          <a:lstStyle/>
          <a:p>
            <a:r>
              <a:rPr lang="lv-LV" sz="3200" dirty="0" smtClean="0"/>
              <a:t>Tehnoloģiju</a:t>
            </a:r>
            <a:r>
              <a:rPr lang="lv-LV" sz="3200" dirty="0"/>
              <a:t> </a:t>
            </a:r>
            <a:r>
              <a:rPr lang="lv-LV" sz="3200" dirty="0" smtClean="0"/>
              <a:t> mācību </a:t>
            </a:r>
            <a:r>
              <a:rPr lang="lv-LV" sz="3200" dirty="0"/>
              <a:t>joma</a:t>
            </a:r>
          </a:p>
        </p:txBody>
      </p:sp>
      <p:sp>
        <p:nvSpPr>
          <p:cNvPr id="3" name="Content Placeholder 2"/>
          <p:cNvSpPr>
            <a:spLocks noGrp="1"/>
          </p:cNvSpPr>
          <p:nvPr>
            <p:ph sz="quarter" idx="13"/>
          </p:nvPr>
        </p:nvSpPr>
        <p:spPr>
          <a:xfrm>
            <a:off x="618565" y="1855694"/>
            <a:ext cx="5811265" cy="3050135"/>
          </a:xfrm>
        </p:spPr>
        <p:txBody>
          <a:bodyPr/>
          <a:lstStyle/>
          <a:p>
            <a:r>
              <a:rPr lang="lv-LV" sz="2400" dirty="0"/>
              <a:t>Savieno detaļas un iegūst sev vēlamo konstrukcijas formu no piedāvātajiem vai paša izvēlētajiem materiāliem. </a:t>
            </a:r>
            <a:r>
              <a:rPr lang="lv-LV"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61412" y="3610459"/>
            <a:ext cx="4550442" cy="255962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9365" y="328082"/>
            <a:ext cx="4940406" cy="304211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08344" y="3535604"/>
            <a:ext cx="3596298" cy="2740449"/>
          </a:xfrm>
          <a:prstGeom prst="rect">
            <a:avLst/>
          </a:prstGeom>
        </p:spPr>
      </p:pic>
    </p:spTree>
    <p:extLst>
      <p:ext uri="{BB962C8B-B14F-4D97-AF65-F5344CB8AC3E}">
        <p14:creationId xmlns:p14="http://schemas.microsoft.com/office/powerpoint/2010/main" xmlns="" val="6347594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47919"/>
            <a:ext cx="10364451" cy="1250576"/>
          </a:xfrm>
        </p:spPr>
        <p:txBody>
          <a:bodyPr>
            <a:normAutofit/>
          </a:bodyPr>
          <a:lstStyle/>
          <a:p>
            <a:r>
              <a:rPr lang="lv-LV" sz="3200" dirty="0" smtClean="0"/>
              <a:t>Tehnoloģiju </a:t>
            </a:r>
            <a:r>
              <a:rPr lang="lv-LV" sz="3200" dirty="0"/>
              <a:t>mācību joma</a:t>
            </a:r>
          </a:p>
        </p:txBody>
      </p:sp>
      <p:sp>
        <p:nvSpPr>
          <p:cNvPr id="3" name="Content Placeholder 2"/>
          <p:cNvSpPr>
            <a:spLocks noGrp="1"/>
          </p:cNvSpPr>
          <p:nvPr>
            <p:ph sz="quarter" idx="13"/>
          </p:nvPr>
        </p:nvSpPr>
        <p:spPr>
          <a:xfrm>
            <a:off x="913776" y="1680882"/>
            <a:ext cx="5379447" cy="4773706"/>
          </a:xfrm>
        </p:spPr>
        <p:txBody>
          <a:bodyPr>
            <a:normAutofit fontScale="92500" lnSpcReduction="20000"/>
          </a:bodyPr>
          <a:lstStyle/>
          <a:p>
            <a:r>
              <a:rPr lang="lv-LV" sz="2600" dirty="0"/>
              <a:t>Veido, iegūst sev vēlamo formu no piedāvātajiem vai izvēlētajiem plastiskajiem materiāliem – veltnē starp plaukstām un ar veltnīti, noapaļo, iespiež iedobumu, izvelk, formē un savieno detaļas. </a:t>
            </a:r>
            <a:endParaRPr lang="lv-LV" sz="2600" dirty="0" smtClean="0"/>
          </a:p>
          <a:p>
            <a:r>
              <a:rPr lang="lv-LV" sz="2600" dirty="0" smtClean="0"/>
              <a:t>Tur </a:t>
            </a:r>
            <a:r>
              <a:rPr lang="lv-LV" sz="2600" dirty="0"/>
              <a:t>un pareizā satvērienā lieto rakstāmpiederumus un darbarīkus 	</a:t>
            </a:r>
          </a:p>
          <a:p>
            <a:endParaRPr lang="lv-LV" sz="2400" dirty="0" smtClean="0"/>
          </a:p>
          <a:p>
            <a:pPr marL="0" indent="0">
              <a:buNone/>
            </a:pPr>
            <a:r>
              <a:rPr lang="lv-LV"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01753" y="1760925"/>
            <a:ext cx="3855450" cy="3278480"/>
          </a:xfrm>
          <a:prstGeom prst="rect">
            <a:avLst/>
          </a:prstGeom>
        </p:spPr>
      </p:pic>
    </p:spTree>
    <p:extLst>
      <p:ext uri="{BB962C8B-B14F-4D97-AF65-F5344CB8AC3E}">
        <p14:creationId xmlns:p14="http://schemas.microsoft.com/office/powerpoint/2010/main" xmlns="" val="1269576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77" y="568345"/>
            <a:ext cx="6642848" cy="1004961"/>
          </a:xfrm>
        </p:spPr>
        <p:txBody>
          <a:bodyPr>
            <a:normAutofit/>
          </a:bodyPr>
          <a:lstStyle/>
          <a:p>
            <a:pPr algn="ctr"/>
            <a:r>
              <a:rPr lang="lv-LV" sz="3200" dirty="0" smtClean="0"/>
              <a:t>Tehnoloģiju mācību </a:t>
            </a:r>
            <a:r>
              <a:rPr lang="lv-LV" sz="3200" dirty="0"/>
              <a:t>joma</a:t>
            </a:r>
          </a:p>
        </p:txBody>
      </p:sp>
      <p:sp>
        <p:nvSpPr>
          <p:cNvPr id="3" name="Content Placeholder 2"/>
          <p:cNvSpPr>
            <a:spLocks noGrp="1"/>
          </p:cNvSpPr>
          <p:nvPr>
            <p:ph sz="quarter" idx="13"/>
          </p:nvPr>
        </p:nvSpPr>
        <p:spPr>
          <a:xfrm>
            <a:off x="470647" y="1573307"/>
            <a:ext cx="5794203" cy="4504764"/>
          </a:xfrm>
        </p:spPr>
        <p:txBody>
          <a:bodyPr>
            <a:normAutofit/>
          </a:bodyPr>
          <a:lstStyle/>
          <a:p>
            <a:r>
              <a:rPr lang="lv-LV" sz="2400" dirty="0"/>
              <a:t>Piedalās vienkāršu un veselīgu ēdienu pagatavošanā, iepazīstot veselīga uztura nozīmi.	</a:t>
            </a:r>
          </a:p>
          <a:p>
            <a:endParaRPr lang="lv-LV"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90520" y="3348799"/>
            <a:ext cx="4833892" cy="283684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15491" y="568344"/>
            <a:ext cx="2700237" cy="247552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54787" y="3157823"/>
            <a:ext cx="3260941" cy="269180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466369" y="824167"/>
            <a:ext cx="2327034" cy="3818964"/>
          </a:xfrm>
          <a:prstGeom prst="rect">
            <a:avLst/>
          </a:prstGeom>
        </p:spPr>
      </p:pic>
    </p:spTree>
    <p:extLst>
      <p:ext uri="{BB962C8B-B14F-4D97-AF65-F5344CB8AC3E}">
        <p14:creationId xmlns:p14="http://schemas.microsoft.com/office/powerpoint/2010/main" xmlns="" val="2238716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659" y="568345"/>
            <a:ext cx="6938256" cy="1560716"/>
          </a:xfrm>
        </p:spPr>
        <p:txBody>
          <a:bodyPr>
            <a:normAutofit/>
          </a:bodyPr>
          <a:lstStyle/>
          <a:p>
            <a:r>
              <a:rPr lang="lv-LV" sz="3200" dirty="0" smtClean="0"/>
              <a:t>Veselības </a:t>
            </a:r>
            <a:r>
              <a:rPr lang="lv-LV" sz="3200" dirty="0"/>
              <a:t>un fiziskās aktivitātes mācību joma </a:t>
            </a:r>
          </a:p>
        </p:txBody>
      </p:sp>
      <p:sp>
        <p:nvSpPr>
          <p:cNvPr id="3" name="Content Placeholder 2"/>
          <p:cNvSpPr>
            <a:spLocks noGrp="1"/>
          </p:cNvSpPr>
          <p:nvPr>
            <p:ph sz="quarter" idx="13"/>
          </p:nvPr>
        </p:nvSpPr>
        <p:spPr>
          <a:xfrm>
            <a:off x="618566" y="2129061"/>
            <a:ext cx="6145305" cy="3960843"/>
          </a:xfrm>
        </p:spPr>
        <p:txBody>
          <a:bodyPr>
            <a:normAutofit lnSpcReduction="10000"/>
          </a:bodyPr>
          <a:lstStyle/>
          <a:p>
            <a:r>
              <a:rPr lang="lv-LV" dirty="0"/>
              <a:t>Pārvietojas sev un citiem drošā veidā dažādās šķēršļu joslās un kustību rotaļās; apvieno soļošanu, skriešanu, rāpošanu, rāpšanos, notur līdzsvaru, izvēlas pārvietošanās veidu atbilstoši situācijai. 	</a:t>
            </a:r>
          </a:p>
          <a:p>
            <a:r>
              <a:rPr lang="lv-LV" dirty="0"/>
              <a:t>Pārvar šķēršļus sev un citiem drošā veidā, izvēlas darbības veidu atbilstoši situācijai. 	</a:t>
            </a:r>
          </a:p>
          <a:p>
            <a:r>
              <a:rPr lang="lv-LV" dirty="0"/>
              <a:t>Pārvieto priekšmetus sev un citiem drošā veidā, izvēloties darbības veidu atbilstoši situācijai: tver, padod, ripina, velk, stumj, met, sper.	</a:t>
            </a:r>
          </a:p>
          <a:p>
            <a:endParaRPr lang="lv-LV"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29817" y="424694"/>
            <a:ext cx="3303037" cy="34087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52554" y="4109482"/>
            <a:ext cx="3969312" cy="2572870"/>
          </a:xfrm>
          <a:prstGeom prst="rect">
            <a:avLst/>
          </a:prstGeom>
        </p:spPr>
      </p:pic>
    </p:spTree>
    <p:extLst>
      <p:ext uri="{BB962C8B-B14F-4D97-AF65-F5344CB8AC3E}">
        <p14:creationId xmlns:p14="http://schemas.microsoft.com/office/powerpoint/2010/main" xmlns="" val="42127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E-KLASE</a:t>
            </a:r>
            <a:endParaRPr lang="lv-LV" dirty="0"/>
          </a:p>
        </p:txBody>
      </p:sp>
      <p:sp>
        <p:nvSpPr>
          <p:cNvPr id="3" name="Content Placeholder 2"/>
          <p:cNvSpPr>
            <a:spLocks noGrp="1"/>
          </p:cNvSpPr>
          <p:nvPr>
            <p:ph sz="quarter" idx="13"/>
          </p:nvPr>
        </p:nvSpPr>
        <p:spPr>
          <a:xfrm>
            <a:off x="913774" y="2214694"/>
            <a:ext cx="10363826" cy="3997847"/>
          </a:xfrm>
        </p:spPr>
        <p:txBody>
          <a:bodyPr>
            <a:normAutofit/>
          </a:bodyPr>
          <a:lstStyle/>
          <a:p>
            <a:r>
              <a:rPr lang="lv-LV" dirty="0"/>
              <a:t>KAVĒJUMU PIETEIKŠANA</a:t>
            </a:r>
          </a:p>
          <a:p>
            <a:r>
              <a:rPr lang="lv-LV" dirty="0"/>
              <a:t>DIENASGRĀMATA</a:t>
            </a:r>
          </a:p>
          <a:p>
            <a:r>
              <a:rPr lang="lv-LV" dirty="0"/>
              <a:t>SASNIEDZAMO REZULTĀTU VĒRTĒŠANA</a:t>
            </a:r>
          </a:p>
          <a:p>
            <a:pPr marL="1344613" indent="0">
              <a:buNone/>
            </a:pPr>
            <a:r>
              <a:rPr lang="lv-LV" sz="2400" b="1" dirty="0" smtClean="0"/>
              <a:t>S   -   sāk </a:t>
            </a:r>
            <a:r>
              <a:rPr lang="lv-LV" sz="2400" b="1" dirty="0"/>
              <a:t>apgūt</a:t>
            </a:r>
          </a:p>
          <a:p>
            <a:pPr marL="1344613" indent="0">
              <a:buNone/>
            </a:pPr>
            <a:r>
              <a:rPr lang="lv-LV" sz="2400" b="1" dirty="0" smtClean="0"/>
              <a:t>T  -  turpina </a:t>
            </a:r>
            <a:r>
              <a:rPr lang="lv-LV" sz="2400" b="1" dirty="0"/>
              <a:t>apgūt</a:t>
            </a:r>
          </a:p>
          <a:p>
            <a:pPr marL="1344613" indent="0">
              <a:buNone/>
            </a:pPr>
            <a:r>
              <a:rPr lang="lv-LV" sz="2400" b="1" dirty="0" smtClean="0"/>
              <a:t>A  -  apguvis</a:t>
            </a:r>
            <a:endParaRPr lang="lv-LV" sz="2400" b="1" dirty="0"/>
          </a:p>
          <a:p>
            <a:pPr marL="1344613" indent="0">
              <a:buNone/>
            </a:pPr>
            <a:r>
              <a:rPr lang="lv-LV" sz="2400" b="1" dirty="0" smtClean="0"/>
              <a:t>PA  - </a:t>
            </a:r>
            <a:r>
              <a:rPr lang="lv-LV" sz="2400" b="1" dirty="0"/>
              <a:t>pilnīgi apguvis</a:t>
            </a:r>
          </a:p>
          <a:p>
            <a:endParaRPr lang="lv-LV" dirty="0"/>
          </a:p>
        </p:txBody>
      </p:sp>
    </p:spTree>
    <p:extLst>
      <p:ext uri="{BB962C8B-B14F-4D97-AF65-F5344CB8AC3E}">
        <p14:creationId xmlns:p14="http://schemas.microsoft.com/office/powerpoint/2010/main" xmlns="" val="21948020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94" y="183763"/>
            <a:ext cx="9601200" cy="1053368"/>
          </a:xfrm>
        </p:spPr>
        <p:txBody>
          <a:bodyPr>
            <a:normAutofit/>
          </a:bodyPr>
          <a:lstStyle/>
          <a:p>
            <a:pPr algn="ctr"/>
            <a:r>
              <a:rPr lang="lv-LV" sz="2800" b="1" dirty="0" smtClean="0"/>
              <a:t/>
            </a:r>
            <a:br>
              <a:rPr lang="lv-LV" sz="2800" b="1" dirty="0" smtClean="0"/>
            </a:br>
            <a:r>
              <a:rPr lang="lv-LV" sz="3200" dirty="0" smtClean="0"/>
              <a:t>Veselības </a:t>
            </a:r>
            <a:r>
              <a:rPr lang="lv-LV" sz="3200" dirty="0"/>
              <a:t>un fiziskās aktivitātes </a:t>
            </a:r>
            <a:r>
              <a:rPr lang="lv-LV" sz="3200" dirty="0" smtClean="0"/>
              <a:t>mācību </a:t>
            </a:r>
            <a:r>
              <a:rPr lang="lv-LV" sz="3200" dirty="0"/>
              <a:t>joma</a:t>
            </a:r>
          </a:p>
        </p:txBody>
      </p:sp>
      <p:sp>
        <p:nvSpPr>
          <p:cNvPr id="3" name="Content Placeholder 2"/>
          <p:cNvSpPr>
            <a:spLocks noGrp="1"/>
          </p:cNvSpPr>
          <p:nvPr>
            <p:ph sz="quarter" idx="13"/>
          </p:nvPr>
        </p:nvSpPr>
        <p:spPr>
          <a:xfrm>
            <a:off x="255494" y="1398494"/>
            <a:ext cx="7503459" cy="5459506"/>
          </a:xfrm>
        </p:spPr>
        <p:txBody>
          <a:bodyPr>
            <a:normAutofit/>
          </a:bodyPr>
          <a:lstStyle/>
          <a:p>
            <a:r>
              <a:rPr lang="lv-LV" dirty="0"/>
              <a:t>Ar prieku iesaistās fiziskajās aktivitātēs un veido veselīga dzīvesveida </a:t>
            </a:r>
            <a:r>
              <a:rPr lang="lv-LV" dirty="0" smtClean="0"/>
              <a:t>ieradumus.</a:t>
            </a:r>
          </a:p>
          <a:p>
            <a:r>
              <a:rPr lang="lv-LV" dirty="0"/>
              <a:t>Saskata iespējamos traumu gūšanas veidus un ievēro drošības noteikumus, pārvietojoties, pārvarot šķēršļu joslu, pārvietojot priekšmetus. </a:t>
            </a:r>
          </a:p>
          <a:p>
            <a:r>
              <a:rPr lang="lv-LV" dirty="0" smtClean="0"/>
              <a:t> </a:t>
            </a:r>
            <a:r>
              <a:rPr lang="lv-LV" dirty="0"/>
              <a:t>Apzinās savu dzimumu un ķermeņa neaizskaramību. </a:t>
            </a:r>
          </a:p>
          <a:p>
            <a:r>
              <a:rPr lang="lv-LV" dirty="0"/>
              <a:t>Ikdienā regulāri ievēro personīgo higiēnu. 	</a:t>
            </a:r>
          </a:p>
          <a:p>
            <a:r>
              <a:rPr lang="lv-LV" dirty="0"/>
              <a:t>Stāsta, kādi individuālie aizsardzības līdzekļi jālieto dažādās kustību aktivitātēs, piemēram, pārvietojoties ar velosipēdu.	</a:t>
            </a:r>
          </a:p>
          <a:p>
            <a:pPr marL="0" indent="0">
              <a:buNone/>
            </a:pPr>
            <a:r>
              <a:rPr lang="lv-LV" dirty="0"/>
              <a:t>	</a:t>
            </a:r>
          </a:p>
          <a:p>
            <a:endParaRPr lang="lv-LV"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642433" y="699249"/>
            <a:ext cx="1921354" cy="33483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57077" y="4128247"/>
            <a:ext cx="3873092" cy="2528047"/>
          </a:xfrm>
          <a:prstGeom prst="rect">
            <a:avLst/>
          </a:prstGeom>
        </p:spPr>
      </p:pic>
    </p:spTree>
    <p:extLst>
      <p:ext uri="{BB962C8B-B14F-4D97-AF65-F5344CB8AC3E}">
        <p14:creationId xmlns:p14="http://schemas.microsoft.com/office/powerpoint/2010/main" xmlns="" val="11331827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4477918"/>
          </a:xfrm>
        </p:spPr>
        <p:txBody>
          <a:bodyPr>
            <a:normAutofit/>
          </a:bodyPr>
          <a:lstStyle/>
          <a:p>
            <a:r>
              <a:rPr lang="lv-LV" dirty="0"/>
              <a:t>Bērni ir puķes Dieva pasaules dārzā, kas uz laiku ir uzticēti mūsu mīlestībai un kopšanai, bet, kas attīstās un aug pēc viņu pašu nesatricināmiem likumiem.</a:t>
            </a:r>
            <a:br>
              <a:rPr lang="lv-LV" dirty="0"/>
            </a:br>
            <a:r>
              <a:rPr lang="lv-LV" dirty="0" smtClean="0"/>
              <a:t/>
            </a:r>
            <a:br>
              <a:rPr lang="lv-LV" dirty="0" smtClean="0"/>
            </a:br>
            <a:r>
              <a:rPr lang="lv-LV" sz="2000" dirty="0" smtClean="0"/>
              <a:t>/Zenta Mauriņa/</a:t>
            </a:r>
            <a:r>
              <a:rPr lang="lv-LV" sz="2000" dirty="0"/>
              <a:t/>
            </a:r>
            <a:br>
              <a:rPr lang="lv-LV" sz="2000" dirty="0"/>
            </a:br>
            <a:endParaRPr lang="lv-LV" sz="2000" dirty="0"/>
          </a:p>
        </p:txBody>
      </p:sp>
    </p:spTree>
    <p:extLst>
      <p:ext uri="{BB962C8B-B14F-4D97-AF65-F5344CB8AC3E}">
        <p14:creationId xmlns:p14="http://schemas.microsoft.com/office/powerpoint/2010/main" xmlns="" val="2389379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v-LV" sz="4000" b="1" dirty="0">
                <a:cs typeface="Arial" panose="020B0604020202020204" pitchFamily="34" charset="0"/>
              </a:rPr>
              <a:t>CAURVIJU PRASMES </a:t>
            </a:r>
            <a:r>
              <a:rPr lang="lv-LV" sz="3600" dirty="0" smtClean="0">
                <a:cs typeface="Arial" panose="020B0604020202020204" pitchFamily="34" charset="0"/>
              </a:rPr>
              <a:t/>
            </a:r>
            <a:br>
              <a:rPr lang="lv-LV" sz="3600" dirty="0" smtClean="0">
                <a:cs typeface="Arial" panose="020B0604020202020204" pitchFamily="34" charset="0"/>
              </a:rPr>
            </a:br>
            <a:r>
              <a:rPr lang="lv-LV" sz="3600" dirty="0" smtClean="0">
                <a:cs typeface="Arial" panose="020B0604020202020204" pitchFamily="34" charset="0"/>
              </a:rPr>
              <a:t/>
            </a:r>
            <a:br>
              <a:rPr lang="lv-LV" sz="3600" dirty="0" smtClean="0">
                <a:cs typeface="Arial" panose="020B0604020202020204" pitchFamily="34" charset="0"/>
              </a:rPr>
            </a:br>
            <a:r>
              <a:rPr lang="lv-LV" sz="3100" u="sng" dirty="0" smtClean="0"/>
              <a:t>Kritiskā </a:t>
            </a:r>
            <a:r>
              <a:rPr lang="lv-LV" sz="3100" u="sng" dirty="0"/>
              <a:t>domāšana un problēmrisināšana</a:t>
            </a:r>
            <a:r>
              <a:rPr lang="lv-LV" sz="3600" dirty="0"/>
              <a:t/>
            </a:r>
            <a:br>
              <a:rPr lang="lv-LV" sz="3600" dirty="0"/>
            </a:br>
            <a:endParaRPr lang="lv-LV" sz="3600" dirty="0"/>
          </a:p>
        </p:txBody>
      </p:sp>
      <p:sp>
        <p:nvSpPr>
          <p:cNvPr id="3" name="Content Placeholder 2"/>
          <p:cNvSpPr>
            <a:spLocks noGrp="1"/>
          </p:cNvSpPr>
          <p:nvPr>
            <p:ph sz="quarter" idx="13"/>
          </p:nvPr>
        </p:nvSpPr>
        <p:spPr>
          <a:xfrm>
            <a:off x="1479176" y="2756647"/>
            <a:ext cx="9798424" cy="3034552"/>
          </a:xfrm>
        </p:spPr>
        <p:txBody>
          <a:bodyPr>
            <a:normAutofit fontScale="92500"/>
          </a:bodyPr>
          <a:lstStyle/>
          <a:p>
            <a:pPr fontAlgn="t"/>
            <a:r>
              <a:rPr lang="lv-LV" sz="2400" dirty="0" smtClean="0">
                <a:latin typeface="Arial" panose="020B0604020202020204" pitchFamily="34" charset="0"/>
                <a:cs typeface="Arial" panose="020B0604020202020204" pitchFamily="34" charset="0"/>
              </a:rPr>
              <a:t>Bērns </a:t>
            </a:r>
            <a:r>
              <a:rPr lang="lv-LV" sz="2400" dirty="0">
                <a:latin typeface="Arial" panose="020B0604020202020204" pitchFamily="34" charset="0"/>
                <a:cs typeface="Arial" panose="020B0604020202020204" pitchFamily="34" charset="0"/>
              </a:rPr>
              <a:t>lieto sadzīves darbību algoritmus pazīstamās situācijās.</a:t>
            </a:r>
          </a:p>
          <a:p>
            <a:pPr fontAlgn="t"/>
            <a:r>
              <a:rPr lang="lv-LV" sz="2400" dirty="0">
                <a:latin typeface="Arial" panose="020B0604020202020204" pitchFamily="34" charset="0"/>
                <a:cs typeface="Arial" panose="020B0604020202020204" pitchFamily="34" charset="0"/>
              </a:rPr>
              <a:t>Formulē vienkāršas sakarības un darbību secību.</a:t>
            </a:r>
          </a:p>
          <a:p>
            <a:pPr fontAlgn="t"/>
            <a:r>
              <a:rPr lang="lv-LV" sz="2400" dirty="0">
                <a:latin typeface="Arial" panose="020B0604020202020204" pitchFamily="34" charset="0"/>
                <a:cs typeface="Arial" panose="020B0604020202020204" pitchFamily="34" charset="0"/>
              </a:rPr>
              <a:t>Nosaka pazīstamu situāciju, notikumu cēloņus un sekas.</a:t>
            </a:r>
          </a:p>
          <a:p>
            <a:pPr fontAlgn="t"/>
            <a:r>
              <a:rPr lang="lv-LV" sz="2400" dirty="0">
                <a:latin typeface="Arial" panose="020B0604020202020204" pitchFamily="34" charset="0"/>
                <a:cs typeface="Arial" panose="020B0604020202020204" pitchFamily="34" charset="0"/>
              </a:rPr>
              <a:t>Mācās izvērtēt informācijas ticamību, pieņemt lēmumus, izdarīt izvēles un vērtēt izdarīto.</a:t>
            </a:r>
          </a:p>
        </p:txBody>
      </p:sp>
    </p:spTree>
    <p:extLst>
      <p:ext uri="{BB962C8B-B14F-4D97-AF65-F5344CB8AC3E}">
        <p14:creationId xmlns:p14="http://schemas.microsoft.com/office/powerpoint/2010/main" xmlns="" val="3784111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3600" b="1" dirty="0" smtClean="0"/>
              <a:t/>
            </a:r>
            <a:br>
              <a:rPr lang="lv-LV" sz="3600" b="1" dirty="0" smtClean="0"/>
            </a:br>
            <a:r>
              <a:rPr lang="lv-LV" sz="3200" u="sng" dirty="0" smtClean="0"/>
              <a:t>Jaunrade </a:t>
            </a:r>
            <a:r>
              <a:rPr lang="lv-LV" sz="3200" u="sng" dirty="0"/>
              <a:t>un </a:t>
            </a:r>
            <a:r>
              <a:rPr lang="lv-LV" sz="3200" u="sng" dirty="0" err="1"/>
              <a:t>uzņēmējspēja</a:t>
            </a:r>
            <a:r>
              <a:rPr lang="lv-LV" sz="3200" u="sng" dirty="0"/>
              <a:t/>
            </a:r>
            <a:br>
              <a:rPr lang="lv-LV" sz="3200" u="sng" dirty="0"/>
            </a:br>
            <a:endParaRPr lang="lv-LV" sz="3200" u="sng" dirty="0"/>
          </a:p>
        </p:txBody>
      </p:sp>
      <p:sp>
        <p:nvSpPr>
          <p:cNvPr id="3" name="Content Placeholder 2"/>
          <p:cNvSpPr>
            <a:spLocks noGrp="1"/>
          </p:cNvSpPr>
          <p:nvPr>
            <p:ph sz="quarter" idx="13"/>
          </p:nvPr>
        </p:nvSpPr>
        <p:spPr/>
        <p:txBody>
          <a:bodyPr/>
          <a:lstStyle/>
          <a:p>
            <a:pPr fontAlgn="t"/>
            <a:r>
              <a:rPr lang="lv-LV" sz="2400" dirty="0" smtClean="0">
                <a:latin typeface="Arial" panose="020B0604020202020204" pitchFamily="34" charset="0"/>
                <a:cs typeface="Arial" panose="020B0604020202020204" pitchFamily="34" charset="0"/>
              </a:rPr>
              <a:t>Bērns </a:t>
            </a:r>
            <a:r>
              <a:rPr lang="lv-LV" sz="2400" dirty="0">
                <a:latin typeface="Arial" panose="020B0604020202020204" pitchFamily="34" charset="0"/>
                <a:cs typeface="Arial" panose="020B0604020202020204" pitchFamily="34" charset="0"/>
              </a:rPr>
              <a:t>izdomā vairākas risinājuma iespējas ierastu darbību veikšanai.</a:t>
            </a:r>
          </a:p>
          <a:p>
            <a:pPr fontAlgn="t"/>
            <a:r>
              <a:rPr lang="lv-LV" sz="2400" dirty="0">
                <a:latin typeface="Arial" panose="020B0604020202020204" pitchFamily="34" charset="0"/>
                <a:cs typeface="Arial" panose="020B0604020202020204" pitchFamily="34" charset="0"/>
              </a:rPr>
              <a:t>Izrāda iniciatīvu.</a:t>
            </a:r>
          </a:p>
          <a:p>
            <a:pPr fontAlgn="t"/>
            <a:r>
              <a:rPr lang="lv-LV" sz="2400" dirty="0">
                <a:latin typeface="Arial" panose="020B0604020202020204" pitchFamily="34" charset="0"/>
                <a:cs typeface="Arial" panose="020B0604020202020204" pitchFamily="34" charset="0"/>
              </a:rPr>
              <a:t>Mācās apzināties sevi kā aktīvu un radošu personību.</a:t>
            </a:r>
          </a:p>
          <a:p>
            <a:pPr fontAlgn="t"/>
            <a:r>
              <a:rPr lang="lv-LV" sz="2400" dirty="0">
                <a:latin typeface="Arial" panose="020B0604020202020204" pitchFamily="34" charset="0"/>
                <a:cs typeface="Arial" panose="020B0604020202020204" pitchFamily="34" charset="0"/>
              </a:rPr>
              <a:t>Vēlas apgūt jaunas prasmes.</a:t>
            </a:r>
          </a:p>
          <a:p>
            <a:endParaRPr lang="lv-LV" dirty="0"/>
          </a:p>
        </p:txBody>
      </p:sp>
    </p:spTree>
    <p:extLst>
      <p:ext uri="{BB962C8B-B14F-4D97-AF65-F5344CB8AC3E}">
        <p14:creationId xmlns:p14="http://schemas.microsoft.com/office/powerpoint/2010/main" xmlns="" val="28798340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fontAlgn="t"/>
            <a:r>
              <a:rPr lang="lv-LV" sz="3600" u="sng" dirty="0">
                <a:latin typeface="Arial" panose="020B0604020202020204" pitchFamily="34" charset="0"/>
                <a:cs typeface="Arial" panose="020B0604020202020204" pitchFamily="34" charset="0"/>
              </a:rPr>
              <a:t>Pašvadīta </a:t>
            </a:r>
            <a:r>
              <a:rPr lang="lv-LV" sz="3600" u="sng" dirty="0" smtClean="0">
                <a:latin typeface="Arial" panose="020B0604020202020204" pitchFamily="34" charset="0"/>
                <a:cs typeface="Arial" panose="020B0604020202020204" pitchFamily="34" charset="0"/>
              </a:rPr>
              <a:t> mācīšanās</a:t>
            </a:r>
            <a:r>
              <a:rPr lang="lv-LV" sz="2400" u="sng" dirty="0">
                <a:latin typeface="Arial" panose="020B0604020202020204" pitchFamily="34" charset="0"/>
                <a:cs typeface="Arial" panose="020B0604020202020204" pitchFamily="34" charset="0"/>
              </a:rPr>
              <a:t/>
            </a:r>
            <a:br>
              <a:rPr lang="lv-LV" sz="2400" u="sng" dirty="0">
                <a:latin typeface="Arial" panose="020B0604020202020204" pitchFamily="34" charset="0"/>
                <a:cs typeface="Arial" panose="020B0604020202020204" pitchFamily="34" charset="0"/>
              </a:rPr>
            </a:br>
            <a:endParaRPr lang="lv-LV" sz="2400" u="sng"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3"/>
          </p:nvPr>
        </p:nvSpPr>
        <p:spPr>
          <a:xfrm>
            <a:off x="672354" y="1815353"/>
            <a:ext cx="11031918" cy="4652682"/>
          </a:xfrm>
        </p:spPr>
        <p:txBody>
          <a:bodyPr>
            <a:normAutofit fontScale="70000" lnSpcReduction="20000"/>
          </a:bodyPr>
          <a:lstStyle/>
          <a:p>
            <a:r>
              <a:rPr lang="lv-LV" sz="2400" dirty="0" smtClean="0">
                <a:latin typeface="Arial" panose="020B0604020202020204" pitchFamily="34" charset="0"/>
                <a:cs typeface="Arial" panose="020B0604020202020204" pitchFamily="34" charset="0"/>
              </a:rPr>
              <a:t>Bērns </a:t>
            </a:r>
            <a:r>
              <a:rPr lang="lv-LV" sz="2400" dirty="0">
                <a:latin typeface="Arial" panose="020B0604020202020204" pitchFamily="34" charset="0"/>
                <a:cs typeface="Arial" panose="020B0604020202020204" pitchFamily="34" charset="0"/>
              </a:rPr>
              <a:t>atšķir emocijas un nosaka to cēloņus, mācās pārvaldīt savu uzvedību</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Darbojas </a:t>
            </a:r>
            <a:r>
              <a:rPr lang="lv-LV" sz="2400" dirty="0">
                <a:latin typeface="Arial" panose="020B0604020202020204" pitchFamily="34" charset="0"/>
                <a:cs typeface="Arial" panose="020B0604020202020204" pitchFamily="34" charset="0"/>
              </a:rPr>
              <a:t>patstāvīgi, ar atbalstu pārvar grūtības</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Ievēro </a:t>
            </a:r>
            <a:r>
              <a:rPr lang="lv-LV" sz="2400" dirty="0">
                <a:latin typeface="Arial" panose="020B0604020202020204" pitchFamily="34" charset="0"/>
                <a:cs typeface="Arial" panose="020B0604020202020204" pitchFamily="34" charset="0"/>
              </a:rPr>
              <a:t>dienas kārtību</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Lepojas </a:t>
            </a:r>
            <a:r>
              <a:rPr lang="lv-LV" sz="2400" dirty="0">
                <a:latin typeface="Arial" panose="020B0604020202020204" pitchFamily="34" charset="0"/>
                <a:cs typeface="Arial" panose="020B0604020202020204" pitchFamily="34" charset="0"/>
              </a:rPr>
              <a:t>ar saviem sasniegumiem, neizdošanos un kļūdas vērtē kā daļu no mācīšanās</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Mācās </a:t>
            </a:r>
            <a:r>
              <a:rPr lang="lv-LV" sz="2400" dirty="0">
                <a:latin typeface="Arial" panose="020B0604020202020204" pitchFamily="34" charset="0"/>
                <a:cs typeface="Arial" panose="020B0604020202020204" pitchFamily="34" charset="0"/>
              </a:rPr>
              <a:t>izvirzīt savas darbības mērķi</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Mācās </a:t>
            </a:r>
            <a:r>
              <a:rPr lang="lv-LV" sz="2400" dirty="0">
                <a:latin typeface="Arial" panose="020B0604020202020204" pitchFamily="34" charset="0"/>
                <a:cs typeface="Arial" panose="020B0604020202020204" pitchFamily="34" charset="0"/>
              </a:rPr>
              <a:t>paveikt uzticēto pienākumu</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Novērtē </a:t>
            </a:r>
            <a:r>
              <a:rPr lang="lv-LV" sz="2400" dirty="0">
                <a:latin typeface="Arial" panose="020B0604020202020204" pitchFamily="34" charset="0"/>
                <a:cs typeface="Arial" panose="020B0604020202020204" pitchFamily="34" charset="0"/>
              </a:rPr>
              <a:t>savu un citu darbību un tās rezultātu, paskaidro savu vērtējumu</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Patstāvīgi </a:t>
            </a:r>
            <a:r>
              <a:rPr lang="lv-LV" sz="2400" dirty="0">
                <a:latin typeface="Arial" panose="020B0604020202020204" pitchFamily="34" charset="0"/>
                <a:cs typeface="Arial" panose="020B0604020202020204" pitchFamily="34" charset="0"/>
              </a:rPr>
              <a:t>ģērbjas un kārto savas mantas</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Plāno </a:t>
            </a:r>
            <a:r>
              <a:rPr lang="lv-LV" sz="2400" dirty="0">
                <a:latin typeface="Arial" panose="020B0604020202020204" pitchFamily="34" charset="0"/>
                <a:cs typeface="Arial" panose="020B0604020202020204" pitchFamily="34" charset="0"/>
              </a:rPr>
              <a:t>darbību, lai īstenotu ieceri</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Spēj </a:t>
            </a:r>
            <a:r>
              <a:rPr lang="lv-LV" sz="2400" dirty="0">
                <a:latin typeface="Arial" panose="020B0604020202020204" pitchFamily="34" charset="0"/>
                <a:cs typeface="Arial" panose="020B0604020202020204" pitchFamily="34" charset="0"/>
              </a:rPr>
              <a:t>pagaidīt</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Spēj </a:t>
            </a:r>
            <a:r>
              <a:rPr lang="lv-LV" sz="2400" dirty="0">
                <a:latin typeface="Arial" panose="020B0604020202020204" pitchFamily="34" charset="0"/>
                <a:cs typeface="Arial" panose="020B0604020202020204" pitchFamily="34" charset="0"/>
              </a:rPr>
              <a:t>paveikt darbību līdz galam.</a:t>
            </a:r>
            <a:br>
              <a:rPr lang="lv-LV" sz="2400" dirty="0">
                <a:latin typeface="Arial" panose="020B0604020202020204" pitchFamily="34" charset="0"/>
                <a:cs typeface="Arial" panose="020B0604020202020204" pitchFamily="34" charset="0"/>
              </a:rPr>
            </a:br>
            <a:endParaRPr lang="lv-LV"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584403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457200"/>
            <a:ext cx="10364451" cy="1075766"/>
          </a:xfrm>
        </p:spPr>
        <p:txBody>
          <a:bodyPr>
            <a:normAutofit fontScale="90000"/>
          </a:bodyPr>
          <a:lstStyle/>
          <a:p>
            <a:pPr algn="ctr"/>
            <a:r>
              <a:rPr lang="lv-LV" sz="3600" u="sng" dirty="0" smtClean="0">
                <a:latin typeface="Arial" panose="020B0604020202020204" pitchFamily="34" charset="0"/>
                <a:cs typeface="Arial" panose="020B0604020202020204" pitchFamily="34" charset="0"/>
              </a:rPr>
              <a:t>Sadarbība</a:t>
            </a:r>
            <a:r>
              <a:rPr lang="lv-LV" sz="3600" u="sng" dirty="0">
                <a:latin typeface="Arial" panose="020B0604020202020204" pitchFamily="34" charset="0"/>
                <a:cs typeface="Arial" panose="020B0604020202020204" pitchFamily="34" charset="0"/>
              </a:rPr>
              <a:t/>
            </a:r>
            <a:br>
              <a:rPr lang="lv-LV" sz="3600" u="sng" dirty="0">
                <a:latin typeface="Arial" panose="020B0604020202020204" pitchFamily="34" charset="0"/>
                <a:cs typeface="Arial" panose="020B0604020202020204" pitchFamily="34" charset="0"/>
              </a:rPr>
            </a:br>
            <a:endParaRPr lang="lv-LV" sz="3600" u="sng"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3"/>
          </p:nvPr>
        </p:nvSpPr>
        <p:spPr>
          <a:xfrm>
            <a:off x="1237129" y="1532965"/>
            <a:ext cx="10467143" cy="4800599"/>
          </a:xfrm>
        </p:spPr>
        <p:txBody>
          <a:bodyPr>
            <a:noAutofit/>
          </a:bodyPr>
          <a:lstStyle/>
          <a:p>
            <a:pPr fontAlgn="t"/>
            <a:r>
              <a:rPr lang="lv-LV" dirty="0" smtClean="0">
                <a:latin typeface="Arial" panose="020B0604020202020204" pitchFamily="34" charset="0"/>
                <a:cs typeface="Arial" panose="020B0604020202020204" pitchFamily="34" charset="0"/>
              </a:rPr>
              <a:t>Izsaka </a:t>
            </a:r>
            <a:r>
              <a:rPr lang="lv-LV" dirty="0">
                <a:latin typeface="Arial" panose="020B0604020202020204" pitchFamily="34" charset="0"/>
                <a:cs typeface="Arial" panose="020B0604020202020204" pitchFamily="34" charset="0"/>
              </a:rPr>
              <a:t>savas domas un jūtas.</a:t>
            </a:r>
          </a:p>
          <a:p>
            <a:pPr fontAlgn="t"/>
            <a:r>
              <a:rPr lang="lv-LV" dirty="0">
                <a:latin typeface="Arial" panose="020B0604020202020204" pitchFamily="34" charset="0"/>
                <a:cs typeface="Arial" panose="020B0604020202020204" pitchFamily="34" charset="0"/>
              </a:rPr>
              <a:t>Izturas pieklājīgi un rīkojas iejūtīgi, mācās veidot noturīgas attiecības un savu izpratni par draudzību.</a:t>
            </a:r>
          </a:p>
          <a:p>
            <a:pPr fontAlgn="t"/>
            <a:r>
              <a:rPr lang="lv-LV" dirty="0">
                <a:latin typeface="Arial" panose="020B0604020202020204" pitchFamily="34" charset="0"/>
                <a:cs typeface="Arial" panose="020B0604020202020204" pitchFamily="34" charset="0"/>
              </a:rPr>
              <a:t>Mācās risināt konfliktsituācijas, saskaņot darbības ar citiem.</a:t>
            </a:r>
          </a:p>
          <a:p>
            <a:pPr fontAlgn="t"/>
            <a:r>
              <a:rPr lang="lv-LV" dirty="0">
                <a:latin typeface="Arial" panose="020B0604020202020204" pitchFamily="34" charset="0"/>
                <a:cs typeface="Arial" panose="020B0604020202020204" pitchFamily="34" charset="0"/>
              </a:rPr>
              <a:t>Mācās strādāt, izvirzot kopīgu mērķi, uzņemties un dalīt atbildību.</a:t>
            </a:r>
          </a:p>
          <a:p>
            <a:pPr fontAlgn="t"/>
            <a:r>
              <a:rPr lang="lv-LV" dirty="0">
                <a:latin typeface="Arial" panose="020B0604020202020204" pitchFamily="34" charset="0"/>
                <a:cs typeface="Arial" panose="020B0604020202020204" pitchFamily="34" charset="0"/>
              </a:rPr>
              <a:t>Mācās uzklausīt citus un izteikt savu viedokli.</a:t>
            </a:r>
          </a:p>
          <a:p>
            <a:pPr fontAlgn="t"/>
            <a:r>
              <a:rPr lang="lv-LV" dirty="0">
                <a:latin typeface="Arial" panose="020B0604020202020204" pitchFamily="34" charset="0"/>
                <a:cs typeface="Arial" panose="020B0604020202020204" pitchFamily="34" charset="0"/>
              </a:rPr>
              <a:t>Palīdz un pieņem palīdzību.</a:t>
            </a:r>
          </a:p>
          <a:p>
            <a:pPr fontAlgn="t"/>
            <a:r>
              <a:rPr lang="lv-LV" dirty="0">
                <a:latin typeface="Arial" panose="020B0604020202020204" pitchFamily="34" charset="0"/>
                <a:cs typeface="Arial" panose="020B0604020202020204" pitchFamily="34" charset="0"/>
              </a:rPr>
              <a:t>Sāk saprast, kā paša emocijas un uzvedība ietekmē citus.</a:t>
            </a:r>
          </a:p>
        </p:txBody>
      </p:sp>
    </p:spTree>
    <p:extLst>
      <p:ext uri="{BB962C8B-B14F-4D97-AF65-F5344CB8AC3E}">
        <p14:creationId xmlns:p14="http://schemas.microsoft.com/office/powerpoint/2010/main" xmlns="" val="17089470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3600" b="1" dirty="0" smtClean="0"/>
              <a:t/>
            </a:r>
            <a:br>
              <a:rPr lang="lv-LV" sz="3600" b="1" dirty="0" smtClean="0"/>
            </a:br>
            <a:r>
              <a:rPr lang="lv-LV" sz="3600" b="1" dirty="0" smtClean="0"/>
              <a:t>Pilsoniskā </a:t>
            </a:r>
            <a:r>
              <a:rPr lang="lv-LV" sz="3600" b="1" dirty="0"/>
              <a:t>līdzdalība</a:t>
            </a:r>
            <a:r>
              <a:rPr lang="lv-LV" sz="3600" dirty="0"/>
              <a:t/>
            </a:r>
            <a:br>
              <a:rPr lang="lv-LV" sz="3600" dirty="0"/>
            </a:br>
            <a:endParaRPr lang="lv-LV" sz="3600" dirty="0"/>
          </a:p>
        </p:txBody>
      </p:sp>
      <p:sp>
        <p:nvSpPr>
          <p:cNvPr id="3" name="Content Placeholder 2"/>
          <p:cNvSpPr>
            <a:spLocks noGrp="1"/>
          </p:cNvSpPr>
          <p:nvPr>
            <p:ph sz="quarter" idx="13"/>
          </p:nvPr>
        </p:nvSpPr>
        <p:spPr/>
        <p:txBody>
          <a:bodyPr>
            <a:normAutofit/>
          </a:bodyPr>
          <a:lstStyle/>
          <a:p>
            <a:pPr fontAlgn="t"/>
            <a:r>
              <a:rPr lang="lv-LV" sz="2400" dirty="0" smtClean="0"/>
              <a:t>Mācās </a:t>
            </a:r>
            <a:r>
              <a:rPr lang="lv-LV" sz="2400" dirty="0"/>
              <a:t>darboties videi draudzīgi, izvēloties darbam atbilstošus resursus un saudzīgi tos lietojot.</a:t>
            </a:r>
          </a:p>
          <a:p>
            <a:pPr fontAlgn="t"/>
            <a:r>
              <a:rPr lang="lv-LV" sz="2400" dirty="0"/>
              <a:t>Mācās ievērot un cienīt citu vajadzības un tiesības.</a:t>
            </a:r>
          </a:p>
          <a:p>
            <a:pPr fontAlgn="t"/>
            <a:r>
              <a:rPr lang="lv-LV" sz="2400" dirty="0"/>
              <a:t>Piedalās kārtības un drošības noteikumu izveidē un apspriešanā, saprot, pieņem un ievēro tos.</a:t>
            </a:r>
          </a:p>
        </p:txBody>
      </p:sp>
    </p:spTree>
    <p:extLst>
      <p:ext uri="{BB962C8B-B14F-4D97-AF65-F5344CB8AC3E}">
        <p14:creationId xmlns:p14="http://schemas.microsoft.com/office/powerpoint/2010/main" xmlns="" val="38681234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2248" y="1102659"/>
            <a:ext cx="8525434" cy="1026402"/>
          </a:xfrm>
        </p:spPr>
        <p:txBody>
          <a:bodyPr>
            <a:noAutofit/>
          </a:bodyPr>
          <a:lstStyle/>
          <a:p>
            <a:pPr algn="ctr"/>
            <a:r>
              <a:rPr lang="lv-LV" u="sng" dirty="0">
                <a:latin typeface="Arial" panose="020B0604020202020204" pitchFamily="34" charset="0"/>
                <a:cs typeface="Arial" panose="020B0604020202020204" pitchFamily="34" charset="0"/>
              </a:rPr>
              <a:t>Digitālās prasmes</a:t>
            </a:r>
            <a:br>
              <a:rPr lang="lv-LV" u="sng" dirty="0">
                <a:latin typeface="Arial" panose="020B0604020202020204" pitchFamily="34" charset="0"/>
                <a:cs typeface="Arial" panose="020B0604020202020204" pitchFamily="34" charset="0"/>
              </a:rPr>
            </a:br>
            <a:endParaRPr lang="lv-LV" u="sng"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3"/>
          </p:nvPr>
        </p:nvSpPr>
        <p:spPr>
          <a:xfrm>
            <a:off x="1210236" y="2438400"/>
            <a:ext cx="10031506" cy="3651504"/>
          </a:xfrm>
        </p:spPr>
        <p:txBody>
          <a:bodyPr>
            <a:normAutofit/>
          </a:bodyPr>
          <a:lstStyle/>
          <a:p>
            <a:pPr fontAlgn="t"/>
            <a:r>
              <a:rPr lang="lv-LV" sz="2400" dirty="0" smtClean="0">
                <a:latin typeface="Arial" panose="020B0604020202020204" pitchFamily="34" charset="0"/>
                <a:cs typeface="Arial" panose="020B0604020202020204" pitchFamily="34" charset="0"/>
              </a:rPr>
              <a:t>Mācās </a:t>
            </a:r>
            <a:r>
              <a:rPr lang="lv-LV" sz="2400" dirty="0">
                <a:latin typeface="Arial" panose="020B0604020202020204" pitchFamily="34" charset="0"/>
                <a:cs typeface="Arial" panose="020B0604020202020204" pitchFamily="34" charset="0"/>
              </a:rPr>
              <a:t>atšķirt virtuālo pasauli no reālās un saprast digitālo tehnoloģiju lomu.</a:t>
            </a:r>
          </a:p>
          <a:p>
            <a:pPr fontAlgn="t"/>
            <a:r>
              <a:rPr lang="lv-LV" sz="2400" dirty="0">
                <a:latin typeface="Arial" panose="020B0604020202020204" pitchFamily="34" charset="0"/>
                <a:cs typeface="Arial" panose="020B0604020202020204" pitchFamily="34" charset="0"/>
              </a:rPr>
              <a:t>Zina noteikumus, kas jāievēro, lietojot dažādus informācijas nesējus, tai skaitā digitālās ierīces.</a:t>
            </a:r>
          </a:p>
        </p:txBody>
      </p:sp>
    </p:spTree>
    <p:extLst>
      <p:ext uri="{BB962C8B-B14F-4D97-AF65-F5344CB8AC3E}">
        <p14:creationId xmlns:p14="http://schemas.microsoft.com/office/powerpoint/2010/main" xmlns="" val="41920529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105" y="1465728"/>
            <a:ext cx="9144001" cy="3334871"/>
          </a:xfrm>
        </p:spPr>
        <p:txBody>
          <a:bodyPr>
            <a:normAutofit/>
          </a:bodyPr>
          <a:lstStyle/>
          <a:p>
            <a:r>
              <a:rPr lang="lv-LV" sz="4000" dirty="0" smtClean="0">
                <a:latin typeface="+mn-lt"/>
              </a:rPr>
              <a:t>PASĀKUMI, KONKURSI</a:t>
            </a:r>
            <a:br>
              <a:rPr lang="lv-LV" sz="4000" dirty="0" smtClean="0">
                <a:latin typeface="+mn-lt"/>
              </a:rPr>
            </a:br>
            <a:r>
              <a:rPr lang="lv-LV" sz="4000" dirty="0" smtClean="0">
                <a:latin typeface="+mn-lt"/>
              </a:rPr>
              <a:t/>
            </a:r>
            <a:br>
              <a:rPr lang="lv-LV" sz="4000" dirty="0" smtClean="0">
                <a:latin typeface="+mn-lt"/>
              </a:rPr>
            </a:br>
            <a:endParaRPr lang="lv-LV" sz="4000" dirty="0">
              <a:latin typeface="+mn-lt"/>
            </a:endParaRPr>
          </a:p>
        </p:txBody>
      </p:sp>
    </p:spTree>
    <p:extLst>
      <p:ext uri="{BB962C8B-B14F-4D97-AF65-F5344CB8AC3E}">
        <p14:creationId xmlns:p14="http://schemas.microsoft.com/office/powerpoint/2010/main" xmlns="" val="42012021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3600" dirty="0" smtClean="0"/>
              <a:t/>
            </a:r>
            <a:br>
              <a:rPr lang="lv-LV" sz="3600" dirty="0" smtClean="0"/>
            </a:br>
            <a:r>
              <a:rPr lang="lv-LV" sz="3600" dirty="0" smtClean="0"/>
              <a:t>1.septembris –ZINĪBU DIENA</a:t>
            </a:r>
            <a:endParaRPr lang="lv-LV" sz="3600"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2932177" y="2214694"/>
            <a:ext cx="6085597" cy="3424237"/>
          </a:xfrm>
        </p:spPr>
      </p:pic>
    </p:spTree>
    <p:extLst>
      <p:ext uri="{BB962C8B-B14F-4D97-AF65-F5344CB8AC3E}">
        <p14:creationId xmlns:p14="http://schemas.microsoft.com/office/powerpoint/2010/main" xmlns="" val="1064706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430" y="1532965"/>
            <a:ext cx="8770571" cy="3684493"/>
          </a:xfrm>
        </p:spPr>
        <p:txBody>
          <a:bodyPr>
            <a:normAutofit/>
          </a:bodyPr>
          <a:lstStyle/>
          <a:p>
            <a:pPr algn="ctr"/>
            <a:r>
              <a:rPr lang="lv-LV" sz="4000" b="1" dirty="0"/>
              <a:t>Plānotie bērnam sasniedzamie rezultāti mācību jomās </a:t>
            </a:r>
            <a:br>
              <a:rPr lang="lv-LV" sz="4000" b="1" dirty="0"/>
            </a:br>
            <a:r>
              <a:rPr lang="lv-LV" sz="4000" b="1" dirty="0"/>
              <a:t>pirmsskolas </a:t>
            </a:r>
            <a:r>
              <a:rPr lang="lv-LV" sz="4000" b="1" dirty="0" smtClean="0"/>
              <a:t>izglītības</a:t>
            </a:r>
            <a:br>
              <a:rPr lang="lv-LV" sz="4000" b="1" dirty="0" smtClean="0"/>
            </a:br>
            <a:r>
              <a:rPr lang="lv-LV" sz="4000" b="1" dirty="0" smtClean="0"/>
              <a:t> 3.posmā</a:t>
            </a:r>
            <a:r>
              <a:rPr lang="lv-LV" b="1" dirty="0"/>
              <a:t/>
            </a:r>
            <a:br>
              <a:rPr lang="lv-LV" b="1" dirty="0"/>
            </a:br>
            <a:endParaRPr lang="lv-LV" dirty="0"/>
          </a:p>
        </p:txBody>
      </p:sp>
    </p:spTree>
    <p:extLst>
      <p:ext uri="{BB962C8B-B14F-4D97-AF65-F5344CB8AC3E}">
        <p14:creationId xmlns:p14="http://schemas.microsoft.com/office/powerpoint/2010/main" xmlns="" val="2846666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21025"/>
            <a:ext cx="10364451" cy="1506069"/>
          </a:xfrm>
        </p:spPr>
        <p:txBody>
          <a:bodyPr/>
          <a:lstStyle/>
          <a:p>
            <a:r>
              <a:rPr lang="lv-LV" dirty="0" smtClean="0"/>
              <a:t>Miķeļdienas sporta svētki</a:t>
            </a:r>
            <a:endParaRPr lang="lv-LV"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3862697" y="1291228"/>
            <a:ext cx="7960659" cy="4302437"/>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8986" y="1739509"/>
            <a:ext cx="3243039" cy="4244431"/>
          </a:xfrm>
          <a:prstGeom prst="rect">
            <a:avLst/>
          </a:prstGeom>
        </p:spPr>
      </p:pic>
    </p:spTree>
    <p:extLst>
      <p:ext uri="{BB962C8B-B14F-4D97-AF65-F5344CB8AC3E}">
        <p14:creationId xmlns:p14="http://schemas.microsoft.com/office/powerpoint/2010/main" xmlns="" val="29066561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54299" y="645458"/>
            <a:ext cx="8208251" cy="5432611"/>
          </a:xfrm>
          <a:prstGeom prst="rect">
            <a:avLst/>
          </a:prstGeom>
        </p:spPr>
      </p:pic>
    </p:spTree>
    <p:extLst>
      <p:ext uri="{BB962C8B-B14F-4D97-AF65-F5344CB8AC3E}">
        <p14:creationId xmlns:p14="http://schemas.microsoft.com/office/powerpoint/2010/main" xmlns="" val="36263591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30" y="618517"/>
            <a:ext cx="6266330" cy="1596177"/>
          </a:xfrm>
        </p:spPr>
        <p:txBody>
          <a:bodyPr/>
          <a:lstStyle/>
          <a:p>
            <a:r>
              <a:rPr lang="lv-LV" dirty="0" smtClean="0"/>
              <a:t>Balvu bjc Konkurss</a:t>
            </a:r>
            <a:br>
              <a:rPr lang="lv-LV" dirty="0" smtClean="0"/>
            </a:br>
            <a:r>
              <a:rPr lang="lv-LV" dirty="0" smtClean="0"/>
              <a:t> «  rudens krāsas latvijā » </a:t>
            </a:r>
            <a:endParaRPr lang="lv-LV"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591671" y="2071607"/>
            <a:ext cx="5477435" cy="3081057"/>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66329" y="1461993"/>
            <a:ext cx="5611093" cy="4349823"/>
          </a:xfrm>
          <a:prstGeom prst="rect">
            <a:avLst/>
          </a:prstGeom>
        </p:spPr>
      </p:pic>
    </p:spTree>
    <p:extLst>
      <p:ext uri="{BB962C8B-B14F-4D97-AF65-F5344CB8AC3E}">
        <p14:creationId xmlns:p14="http://schemas.microsoft.com/office/powerpoint/2010/main" xmlns="" val="9918359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8681579" y="1875323"/>
            <a:ext cx="2398798" cy="45719"/>
          </a:xfrm>
        </p:spPr>
        <p:txBody>
          <a:bodyPr>
            <a:normAutofit fontScale="90000"/>
          </a:bodyPr>
          <a:lstStyle/>
          <a:p>
            <a:endParaRPr lang="lv-LV" sz="2800" dirty="0"/>
          </a:p>
        </p:txBody>
      </p:sp>
      <p:sp>
        <p:nvSpPr>
          <p:cNvPr id="4" name="Text Placeholder 3"/>
          <p:cNvSpPr>
            <a:spLocks noGrp="1"/>
          </p:cNvSpPr>
          <p:nvPr>
            <p:ph type="body" sz="half" idx="2"/>
          </p:nvPr>
        </p:nvSpPr>
        <p:spPr>
          <a:xfrm flipH="1">
            <a:off x="1788455" y="524436"/>
            <a:ext cx="7140391" cy="1075764"/>
          </a:xfrm>
        </p:spPr>
        <p:txBody>
          <a:bodyPr>
            <a:normAutofit fontScale="25000" lnSpcReduction="20000"/>
          </a:bodyPr>
          <a:lstStyle/>
          <a:p>
            <a:r>
              <a:rPr lang="lv-LV" sz="14400" dirty="0"/>
              <a:t>MĀRTIŅDIENA</a:t>
            </a:r>
            <a:br>
              <a:rPr lang="lv-LV" sz="14400" dirty="0"/>
            </a:br>
            <a:endParaRPr lang="lv-LV" sz="14400" dirty="0"/>
          </a:p>
          <a:p>
            <a:endParaRPr lang="lv-LV" sz="36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82989" y="1921042"/>
            <a:ext cx="5910050" cy="374909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393039" y="242047"/>
            <a:ext cx="2421578" cy="396688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7104" y="3334870"/>
            <a:ext cx="2990555" cy="3213847"/>
          </a:xfrm>
          <a:prstGeom prst="rect">
            <a:avLst/>
          </a:prstGeom>
        </p:spPr>
      </p:pic>
    </p:spTree>
    <p:extLst>
      <p:ext uri="{BB962C8B-B14F-4D97-AF65-F5344CB8AC3E}">
        <p14:creationId xmlns:p14="http://schemas.microsoft.com/office/powerpoint/2010/main" xmlns="" val="2954763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76717" y="497541"/>
            <a:ext cx="8525435" cy="5752987"/>
          </a:xfrm>
          <a:prstGeom prst="rect">
            <a:avLst/>
          </a:prstGeom>
        </p:spPr>
      </p:pic>
    </p:spTree>
    <p:extLst>
      <p:ext uri="{BB962C8B-B14F-4D97-AF65-F5344CB8AC3E}">
        <p14:creationId xmlns:p14="http://schemas.microsoft.com/office/powerpoint/2010/main" xmlns="" val="9481773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3187" y="564776"/>
            <a:ext cx="4329953" cy="1062318"/>
          </a:xfrm>
        </p:spPr>
        <p:txBody>
          <a:bodyPr/>
          <a:lstStyle/>
          <a:p>
            <a:pPr algn="ctr"/>
            <a:r>
              <a:rPr lang="lv-LV" sz="2800" dirty="0" smtClean="0"/>
              <a:t>PATRIOTISKĀ NEDĒĻA </a:t>
            </a:r>
            <a:endParaRPr lang="lv-LV" sz="2800" dirty="0"/>
          </a:p>
        </p:txBody>
      </p:sp>
      <p:sp>
        <p:nvSpPr>
          <p:cNvPr id="4" name="Text Placeholder 3"/>
          <p:cNvSpPr>
            <a:spLocks noGrp="1"/>
          </p:cNvSpPr>
          <p:nvPr>
            <p:ph type="body" sz="half" idx="2"/>
          </p:nvPr>
        </p:nvSpPr>
        <p:spPr>
          <a:xfrm>
            <a:off x="6858000" y="1842247"/>
            <a:ext cx="4370294" cy="1075765"/>
          </a:xfrm>
        </p:spPr>
        <p:txBody>
          <a:bodyPr>
            <a:noAutofit/>
          </a:bodyPr>
          <a:lstStyle/>
          <a:p>
            <a:pPr algn="ctr"/>
            <a:r>
              <a:rPr lang="lv-LV" sz="3200" dirty="0" smtClean="0">
                <a:latin typeface="+mj-lt"/>
              </a:rPr>
              <a:t>LĀČPLĒŠA DIENA</a:t>
            </a:r>
            <a:endParaRPr lang="lv-LV" sz="32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72322" y="326512"/>
            <a:ext cx="5622608" cy="30314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93460" y="3471979"/>
            <a:ext cx="7458635" cy="3386021"/>
          </a:xfrm>
          <a:prstGeom prst="rect">
            <a:avLst/>
          </a:prstGeom>
        </p:spPr>
      </p:pic>
    </p:spTree>
    <p:extLst>
      <p:ext uri="{BB962C8B-B14F-4D97-AF65-F5344CB8AC3E}">
        <p14:creationId xmlns:p14="http://schemas.microsoft.com/office/powerpoint/2010/main" xmlns="" val="2133707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
            <a:ext cx="10364451" cy="1532964"/>
          </a:xfrm>
        </p:spPr>
        <p:txBody>
          <a:bodyPr/>
          <a:lstStyle/>
          <a:p>
            <a:r>
              <a:rPr lang="lv-LV" dirty="0"/>
              <a:t>LATVIJAS DZIMŠANAS DIENA</a:t>
            </a:r>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2358349" y="1168882"/>
            <a:ext cx="7475301" cy="4891625"/>
          </a:xfrm>
        </p:spPr>
      </p:pic>
    </p:spTree>
    <p:extLst>
      <p:ext uri="{BB962C8B-B14F-4D97-AF65-F5344CB8AC3E}">
        <p14:creationId xmlns:p14="http://schemas.microsoft.com/office/powerpoint/2010/main" xmlns="" val="17985884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388" y="295836"/>
            <a:ext cx="5709725" cy="658905"/>
          </a:xfrm>
        </p:spPr>
        <p:txBody>
          <a:bodyPr/>
          <a:lstStyle/>
          <a:p>
            <a:pPr algn="ctr"/>
            <a:r>
              <a:rPr lang="lv-LV" sz="2800" dirty="0" smtClean="0"/>
              <a:t>Ziemassvētku pasākums</a:t>
            </a:r>
            <a:endParaRPr lang="lv-LV" sz="2800"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l="4334" r="4334"/>
          <a:stretch>
            <a:fillRect/>
          </a:stretch>
        </p:blipFill>
        <p:spPr>
          <a:xfrm>
            <a:off x="923201" y="167254"/>
            <a:ext cx="3957974" cy="3349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a:xfrm>
            <a:off x="7987553" y="954741"/>
            <a:ext cx="3886200" cy="887507"/>
          </a:xfrm>
        </p:spPr>
        <p:txBody>
          <a:bodyPr>
            <a:normAutofit/>
          </a:bodyPr>
          <a:lstStyle/>
          <a:p>
            <a:pPr algn="ctr"/>
            <a:r>
              <a:rPr lang="lv-LV" sz="2800" dirty="0" smtClean="0">
                <a:latin typeface="+mj-lt"/>
              </a:rPr>
              <a:t>« ZIEMAS PASAKA» </a:t>
            </a:r>
            <a:endParaRPr lang="lv-LV" sz="2800" dirty="0">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34701" y="1398494"/>
            <a:ext cx="2960567" cy="469302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48794" y="2316953"/>
            <a:ext cx="3698731" cy="32998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321202" y="3658436"/>
            <a:ext cx="3161972" cy="3091988"/>
          </a:xfrm>
          <a:prstGeom prst="rect">
            <a:avLst/>
          </a:prstGeom>
        </p:spPr>
      </p:pic>
    </p:spTree>
    <p:extLst>
      <p:ext uri="{BB962C8B-B14F-4D97-AF65-F5344CB8AC3E}">
        <p14:creationId xmlns:p14="http://schemas.microsoft.com/office/powerpoint/2010/main" xmlns="" val="123602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6488" y="349624"/>
            <a:ext cx="3230625" cy="887505"/>
          </a:xfrm>
        </p:spPr>
        <p:txBody>
          <a:bodyPr/>
          <a:lstStyle/>
          <a:p>
            <a:pPr algn="ctr"/>
            <a:r>
              <a:rPr lang="lv-LV" sz="2400" dirty="0" smtClean="0"/>
              <a:t>RADOŠO DARBU KONKURSS</a:t>
            </a:r>
            <a:endParaRPr lang="lv-LV" sz="24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l="7579" r="7579"/>
          <a:stretch>
            <a:fillRect/>
          </a:stretch>
        </p:blipFill>
        <p:spPr>
          <a:xfrm>
            <a:off x="284305" y="437030"/>
            <a:ext cx="3225172" cy="2729752"/>
          </a:xfrm>
        </p:spPr>
      </p:pic>
      <p:sp>
        <p:nvSpPr>
          <p:cNvPr id="4" name="Text Placeholder 3"/>
          <p:cNvSpPr>
            <a:spLocks noGrp="1"/>
          </p:cNvSpPr>
          <p:nvPr>
            <p:ph type="body" sz="half" idx="2"/>
          </p:nvPr>
        </p:nvSpPr>
        <p:spPr>
          <a:xfrm>
            <a:off x="8476488" y="1237130"/>
            <a:ext cx="3227832" cy="564776"/>
          </a:xfrm>
        </p:spPr>
        <p:txBody>
          <a:bodyPr>
            <a:noAutofit/>
          </a:bodyPr>
          <a:lstStyle/>
          <a:p>
            <a:pPr algn="ctr"/>
            <a:r>
              <a:rPr lang="lv-LV" sz="2800" dirty="0" smtClean="0">
                <a:latin typeface="+mj-lt"/>
              </a:rPr>
              <a:t>«OLIŅ, BOLIŅ»</a:t>
            </a:r>
            <a:endParaRPr lang="lv-LV" sz="2800"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78458" y="287138"/>
            <a:ext cx="3575723" cy="24647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4305" y="3661548"/>
            <a:ext cx="4060994" cy="291406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756386" y="2164977"/>
            <a:ext cx="2793929" cy="391309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17853" y="2814384"/>
            <a:ext cx="2936328" cy="3919638"/>
          </a:xfrm>
          <a:prstGeom prst="rect">
            <a:avLst/>
          </a:prstGeom>
        </p:spPr>
      </p:pic>
    </p:spTree>
    <p:extLst>
      <p:ext uri="{BB962C8B-B14F-4D97-AF65-F5344CB8AC3E}">
        <p14:creationId xmlns:p14="http://schemas.microsoft.com/office/powerpoint/2010/main" xmlns="" val="22710985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01707"/>
            <a:ext cx="10364451" cy="1331258"/>
          </a:xfrm>
        </p:spPr>
        <p:txBody>
          <a:bodyPr/>
          <a:lstStyle/>
          <a:p>
            <a:r>
              <a:rPr lang="lv-LV" dirty="0"/>
              <a:t>KONKURSS «MAZAIS PRĀTNIEKS»</a:t>
            </a:r>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2205317" y="1240948"/>
            <a:ext cx="7104390" cy="5321217"/>
          </a:xfrm>
          <a:prstGeom prst="rect">
            <a:avLst/>
          </a:prstGeom>
        </p:spPr>
      </p:pic>
    </p:spTree>
    <p:extLst>
      <p:ext uri="{BB962C8B-B14F-4D97-AF65-F5344CB8AC3E}">
        <p14:creationId xmlns:p14="http://schemas.microsoft.com/office/powerpoint/2010/main" xmlns="" val="3968764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68345"/>
            <a:ext cx="9646871" cy="1247008"/>
          </a:xfrm>
        </p:spPr>
        <p:txBody>
          <a:bodyPr>
            <a:normAutofit/>
          </a:bodyPr>
          <a:lstStyle/>
          <a:p>
            <a:pPr algn="ctr"/>
            <a:r>
              <a:rPr lang="lv-LV" dirty="0" smtClean="0"/>
              <a:t>Valodu mācību joma</a:t>
            </a:r>
            <a:endParaRPr lang="lv-LV" dirty="0"/>
          </a:p>
        </p:txBody>
      </p:sp>
      <p:sp>
        <p:nvSpPr>
          <p:cNvPr id="3" name="Content Placeholder 2"/>
          <p:cNvSpPr>
            <a:spLocks noGrp="1"/>
          </p:cNvSpPr>
          <p:nvPr>
            <p:ph sz="quarter" idx="13"/>
          </p:nvPr>
        </p:nvSpPr>
        <p:spPr>
          <a:xfrm>
            <a:off x="1411942" y="1815352"/>
            <a:ext cx="9802905" cy="4531659"/>
          </a:xfrm>
        </p:spPr>
        <p:txBody>
          <a:bodyPr>
            <a:normAutofit fontScale="77500" lnSpcReduction="20000"/>
          </a:bodyPr>
          <a:lstStyle/>
          <a:p>
            <a:pPr>
              <a:buFont typeface="Arial" panose="020B0604020202020204" pitchFamily="34" charset="0"/>
              <a:buChar char="•"/>
            </a:pPr>
            <a:r>
              <a:rPr lang="lv-LV" sz="3100" dirty="0"/>
              <a:t>Skaidro, kāpēc cilvēki sazinoties lieto valodu. </a:t>
            </a:r>
            <a:endParaRPr lang="lv-LV" sz="3100" dirty="0" smtClean="0"/>
          </a:p>
          <a:p>
            <a:pPr>
              <a:buFont typeface="Arial" panose="020B0604020202020204" pitchFamily="34" charset="0"/>
              <a:buChar char="•"/>
            </a:pPr>
            <a:r>
              <a:rPr lang="lv-LV" sz="3100" dirty="0"/>
              <a:t>Jautā par neskaidro un atbild uz konkrētu jautājumu. 	</a:t>
            </a:r>
          </a:p>
          <a:p>
            <a:pPr>
              <a:buFont typeface="Arial" panose="020B0604020202020204" pitchFamily="34" charset="0"/>
              <a:buChar char="•"/>
            </a:pPr>
            <a:r>
              <a:rPr lang="lv-LV" sz="3100" dirty="0"/>
              <a:t>Piedalās sarunā, nepārtrauc </a:t>
            </a:r>
            <a:r>
              <a:rPr lang="lv-LV" sz="3100" dirty="0" smtClean="0"/>
              <a:t>runātāju. </a:t>
            </a:r>
            <a:r>
              <a:rPr lang="lv-LV" sz="3100" dirty="0"/>
              <a:t>	</a:t>
            </a:r>
          </a:p>
          <a:p>
            <a:pPr>
              <a:buFont typeface="Arial" panose="020B0604020202020204" pitchFamily="34" charset="0"/>
              <a:buChar char="•"/>
            </a:pPr>
            <a:r>
              <a:rPr lang="lv-LV" sz="3100" dirty="0"/>
              <a:t>Lieto runas intonācijas, paužot emocijas atbilstoši saziņas situācijai. </a:t>
            </a:r>
          </a:p>
          <a:p>
            <a:pPr>
              <a:buFont typeface="Arial" panose="020B0604020202020204" pitchFamily="34" charset="0"/>
              <a:buChar char="•"/>
            </a:pPr>
            <a:r>
              <a:rPr lang="lv-LV" sz="3100" dirty="0"/>
              <a:t>Klausās tekstu, nosauc tajā darbojošās personas, atstāsta notikumus, izdomā teksta turpinājumu. 	</a:t>
            </a:r>
          </a:p>
          <a:p>
            <a:pPr>
              <a:buFont typeface="Arial" panose="020B0604020202020204" pitchFamily="34" charset="0"/>
              <a:buChar char="•"/>
            </a:pPr>
            <a:r>
              <a:rPr lang="lv-LV" sz="3100" dirty="0"/>
              <a:t>Saprotami un secīgi stāsta par redzēto, dzirdēto, piedzīvoto, arī par savām emocijām un rīcību. 	</a:t>
            </a:r>
          </a:p>
          <a:p>
            <a:pPr marL="0" indent="0">
              <a:buNone/>
            </a:pPr>
            <a:r>
              <a:rPr lang="lv-LV" sz="3100" dirty="0"/>
              <a:t>	</a:t>
            </a:r>
          </a:p>
          <a:p>
            <a:endParaRPr lang="lv-LV" dirty="0"/>
          </a:p>
        </p:txBody>
      </p:sp>
    </p:spTree>
    <p:extLst>
      <p:ext uri="{BB962C8B-B14F-4D97-AF65-F5344CB8AC3E}">
        <p14:creationId xmlns:p14="http://schemas.microsoft.com/office/powerpoint/2010/main" xmlns="" val="40658889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04012" y="4879338"/>
            <a:ext cx="6202514" cy="10642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63872" y="667115"/>
            <a:ext cx="2912737" cy="388364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71995" y="952530"/>
            <a:ext cx="3351649" cy="263286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599836" y="1283129"/>
            <a:ext cx="4356847" cy="326763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4996" y="3898861"/>
            <a:ext cx="3985649" cy="2460775"/>
          </a:xfrm>
          <a:prstGeom prst="rect">
            <a:avLst/>
          </a:prstGeom>
        </p:spPr>
      </p:pic>
    </p:spTree>
    <p:extLst>
      <p:ext uri="{BB962C8B-B14F-4D97-AF65-F5344CB8AC3E}">
        <p14:creationId xmlns:p14="http://schemas.microsoft.com/office/powerpoint/2010/main" xmlns="" val="34279907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981683"/>
          </a:xfrm>
        </p:spPr>
        <p:txBody>
          <a:bodyPr/>
          <a:lstStyle/>
          <a:p>
            <a:r>
              <a:rPr lang="lv-LV" dirty="0" smtClean="0"/>
              <a:t>SADARBĪBA AR TILŽAS PAGASTA BIBLIOTĒKU</a:t>
            </a:r>
            <a:endParaRPr lang="lv-LV" dirty="0"/>
          </a:p>
        </p:txBody>
      </p:sp>
      <p:sp>
        <p:nvSpPr>
          <p:cNvPr id="3" name="Content Placeholder 2"/>
          <p:cNvSpPr>
            <a:spLocks noGrp="1"/>
          </p:cNvSpPr>
          <p:nvPr>
            <p:ph sz="quarter" idx="13"/>
          </p:nvPr>
        </p:nvSpPr>
        <p:spPr>
          <a:xfrm>
            <a:off x="913774" y="1600200"/>
            <a:ext cx="10363826" cy="4190999"/>
          </a:xfrm>
        </p:spPr>
        <p:txBody>
          <a:bodyPr/>
          <a:lstStyle/>
          <a:p>
            <a:endParaRPr lang="lv-LV" dirty="0" smtClean="0"/>
          </a:p>
          <a:p>
            <a:r>
              <a:rPr lang="lv-LV" sz="2400" dirty="0" smtClean="0"/>
              <a:t>BĒRNU RADOŠO DARBU IZSTĀDE  ZIEMASSVĒTKOS .</a:t>
            </a:r>
          </a:p>
          <a:p>
            <a:r>
              <a:rPr lang="lv-LV" sz="2400" dirty="0" smtClean="0"/>
              <a:t>Bērnu žūrija.</a:t>
            </a:r>
          </a:p>
          <a:p>
            <a:endParaRPr lang="lv-LV"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58940" y="1786421"/>
            <a:ext cx="1518660" cy="2286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7687515" y="2620139"/>
            <a:ext cx="1761594" cy="22994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57800" y="3104490"/>
            <a:ext cx="1881964" cy="2686709"/>
          </a:xfrm>
          <a:prstGeom prst="rect">
            <a:avLst/>
          </a:prstGeom>
        </p:spPr>
      </p:pic>
    </p:spTree>
    <p:extLst>
      <p:ext uri="{BB962C8B-B14F-4D97-AF65-F5344CB8AC3E}">
        <p14:creationId xmlns:p14="http://schemas.microsoft.com/office/powerpoint/2010/main" xmlns="" val="21646229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7" y="255495"/>
            <a:ext cx="5285318" cy="1589718"/>
          </a:xfrm>
        </p:spPr>
        <p:txBody>
          <a:bodyPr>
            <a:normAutofit/>
          </a:bodyPr>
          <a:lstStyle/>
          <a:p>
            <a:r>
              <a:rPr lang="lv-LV" sz="2800" dirty="0" smtClean="0"/>
              <a:t>ATTĀLINĀTĀ NODARBĪBA </a:t>
            </a:r>
            <a:br>
              <a:rPr lang="lv-LV" sz="2800" dirty="0" smtClean="0"/>
            </a:br>
            <a:r>
              <a:rPr lang="lv-LV" sz="2800" dirty="0" smtClean="0"/>
              <a:t>« Kur ņemt vienu apkampienu» </a:t>
            </a:r>
            <a:endParaRPr lang="lv-LV" sz="2800"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7031664" y="113564"/>
            <a:ext cx="3636336" cy="3069037"/>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49679" y="1648082"/>
            <a:ext cx="3963136" cy="501278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48717" y="3309190"/>
            <a:ext cx="4468905" cy="3351679"/>
          </a:xfrm>
          <a:prstGeom prst="rect">
            <a:avLst/>
          </a:prstGeom>
        </p:spPr>
      </p:pic>
    </p:spTree>
    <p:extLst>
      <p:ext uri="{BB962C8B-B14F-4D97-AF65-F5344CB8AC3E}">
        <p14:creationId xmlns:p14="http://schemas.microsoft.com/office/powerpoint/2010/main" xmlns="" val="5906052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8575" y="2043953"/>
            <a:ext cx="3388659" cy="1748118"/>
          </a:xfrm>
        </p:spPr>
        <p:txBody>
          <a:bodyPr>
            <a:normAutofit/>
          </a:bodyPr>
          <a:lstStyle/>
          <a:p>
            <a:r>
              <a:rPr lang="lv-LV" dirty="0" smtClean="0"/>
              <a:t>Akcija «mīļstāstiņi » </a:t>
            </a:r>
            <a:endParaRPr lang="lv-LV"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1761566" y="523091"/>
            <a:ext cx="5032168" cy="5994252"/>
          </a:xfrm>
        </p:spPr>
      </p:pic>
    </p:spTree>
    <p:extLst>
      <p:ext uri="{BB962C8B-B14F-4D97-AF65-F5344CB8AC3E}">
        <p14:creationId xmlns:p14="http://schemas.microsoft.com/office/powerpoint/2010/main" xmlns="" val="17869966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34472"/>
            <a:ext cx="10364451" cy="1223682"/>
          </a:xfrm>
        </p:spPr>
        <p:txBody>
          <a:bodyPr>
            <a:normAutofit/>
          </a:bodyPr>
          <a:lstStyle/>
          <a:p>
            <a:r>
              <a:rPr lang="lv-LV" sz="2800" dirty="0" smtClean="0"/>
              <a:t>Kopīga dzimšanas dienu un vāRda dienu svinēšana.</a:t>
            </a:r>
            <a:endParaRPr lang="lv-LV" sz="2800"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2662518" y="1239580"/>
            <a:ext cx="6230785" cy="5093983"/>
          </a:xfrm>
        </p:spPr>
      </p:pic>
    </p:spTree>
    <p:extLst>
      <p:ext uri="{BB962C8B-B14F-4D97-AF65-F5344CB8AC3E}">
        <p14:creationId xmlns:p14="http://schemas.microsoft.com/office/powerpoint/2010/main" xmlns="" val="278798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057399"/>
            <a:ext cx="10364451" cy="2070847"/>
          </a:xfrm>
        </p:spPr>
        <p:txBody>
          <a:bodyPr/>
          <a:lstStyle/>
          <a:p>
            <a:r>
              <a:rPr lang="lv-LV" dirty="0" smtClean="0"/>
              <a:t>PALDIES PAR UZMANĪBU!</a:t>
            </a:r>
            <a:endParaRPr lang="lv-LV" dirty="0"/>
          </a:p>
        </p:txBody>
      </p:sp>
    </p:spTree>
    <p:extLst>
      <p:ext uri="{BB962C8B-B14F-4D97-AF65-F5344CB8AC3E}">
        <p14:creationId xmlns:p14="http://schemas.microsoft.com/office/powerpoint/2010/main" xmlns="" val="3056441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568345"/>
            <a:ext cx="5215218" cy="520867"/>
          </a:xfrm>
        </p:spPr>
        <p:txBody>
          <a:bodyPr>
            <a:normAutofit fontScale="90000"/>
          </a:bodyPr>
          <a:lstStyle/>
          <a:p>
            <a:pPr algn="ctr"/>
            <a:r>
              <a:rPr lang="lv-LV" dirty="0"/>
              <a:t/>
            </a:r>
            <a:br>
              <a:rPr lang="lv-LV" dirty="0"/>
            </a:br>
            <a:r>
              <a:rPr lang="lv-LV" sz="4000" dirty="0" smtClean="0"/>
              <a:t>Valodu mācību joma</a:t>
            </a:r>
            <a:endParaRPr lang="lv-LV" sz="4000" dirty="0"/>
          </a:p>
        </p:txBody>
      </p:sp>
      <p:sp>
        <p:nvSpPr>
          <p:cNvPr id="3" name="Content Placeholder 2"/>
          <p:cNvSpPr>
            <a:spLocks noGrp="1"/>
          </p:cNvSpPr>
          <p:nvPr>
            <p:ph sz="quarter" idx="13"/>
          </p:nvPr>
        </p:nvSpPr>
        <p:spPr>
          <a:xfrm>
            <a:off x="1075766" y="1668415"/>
            <a:ext cx="4881282" cy="2500173"/>
          </a:xfrm>
        </p:spPr>
        <p:txBody>
          <a:bodyPr>
            <a:normAutofit/>
          </a:bodyPr>
          <a:lstStyle/>
          <a:p>
            <a:pPr marL="342900" indent="-342900">
              <a:lnSpc>
                <a:spcPct val="100000"/>
              </a:lnSpc>
              <a:buFont typeface="Arial" panose="020B0604020202020204" pitchFamily="34" charset="0"/>
              <a:buChar char="•"/>
            </a:pPr>
            <a:r>
              <a:rPr lang="lv-LV" sz="2400" dirty="0"/>
              <a:t> Atšķir un nosauc skaņas vārdā. </a:t>
            </a:r>
          </a:p>
          <a:p>
            <a:pPr marL="342900" indent="-342900">
              <a:lnSpc>
                <a:spcPct val="100000"/>
              </a:lnSpc>
              <a:buFont typeface="Arial" panose="020B0604020202020204" pitchFamily="34" charset="0"/>
              <a:buChar char="•"/>
            </a:pPr>
            <a:r>
              <a:rPr lang="lv-LV" sz="2400" dirty="0"/>
              <a:t>Pareizi izrunā visas skaņas. </a:t>
            </a:r>
          </a:p>
          <a:p>
            <a:pPr marL="342900" indent="-342900">
              <a:lnSpc>
                <a:spcPct val="100000"/>
              </a:lnSpc>
              <a:buFont typeface="Arial" panose="020B0604020202020204" pitchFamily="34" charset="0"/>
              <a:buChar char="•"/>
            </a:pPr>
            <a:r>
              <a:rPr lang="lv-LV" sz="2400" dirty="0"/>
              <a:t>Skaņu apzīmē ar atbilstošu burtu. </a:t>
            </a:r>
          </a:p>
          <a:p>
            <a:pPr marL="0" indent="0">
              <a:buNone/>
            </a:pPr>
            <a:endParaRPr lang="lv-LV"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96235" y="3630704"/>
            <a:ext cx="3047357" cy="270668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98525" y="1399474"/>
            <a:ext cx="2080056" cy="368253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39255" y="2446681"/>
            <a:ext cx="2282009" cy="3443813"/>
          </a:xfrm>
          <a:prstGeom prst="rect">
            <a:avLst/>
          </a:prstGeom>
        </p:spPr>
      </p:pic>
    </p:spTree>
    <p:extLst>
      <p:ext uri="{BB962C8B-B14F-4D97-AF65-F5344CB8AC3E}">
        <p14:creationId xmlns:p14="http://schemas.microsoft.com/office/powerpoint/2010/main" xmlns="" val="3229219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18518"/>
            <a:ext cx="8956366" cy="887553"/>
          </a:xfrm>
        </p:spPr>
        <p:txBody>
          <a:bodyPr>
            <a:normAutofit fontScale="90000"/>
          </a:bodyPr>
          <a:lstStyle/>
          <a:p>
            <a:r>
              <a:rPr lang="lv-LV" sz="2800" dirty="0" smtClean="0"/>
              <a:t/>
            </a:r>
            <a:br>
              <a:rPr lang="lv-LV" sz="2800" dirty="0" smtClean="0"/>
            </a:br>
            <a:r>
              <a:rPr lang="lv-LV" sz="2800" dirty="0"/>
              <a:t/>
            </a:r>
            <a:br>
              <a:rPr lang="lv-LV" sz="2800" dirty="0"/>
            </a:br>
            <a:r>
              <a:rPr lang="lv-LV" sz="4000" dirty="0" smtClean="0"/>
              <a:t>Valodu </a:t>
            </a:r>
            <a:r>
              <a:rPr lang="lv-LV" sz="4000" dirty="0"/>
              <a:t>mācību joma</a:t>
            </a:r>
          </a:p>
        </p:txBody>
      </p:sp>
      <p:sp>
        <p:nvSpPr>
          <p:cNvPr id="3" name="Content Placeholder 2"/>
          <p:cNvSpPr>
            <a:spLocks noGrp="1"/>
          </p:cNvSpPr>
          <p:nvPr>
            <p:ph sz="quarter" idx="13"/>
          </p:nvPr>
        </p:nvSpPr>
        <p:spPr>
          <a:xfrm>
            <a:off x="913774" y="1936376"/>
            <a:ext cx="4142320" cy="3854824"/>
          </a:xfrm>
        </p:spPr>
        <p:txBody>
          <a:bodyPr>
            <a:normAutofit/>
          </a:bodyPr>
          <a:lstStyle/>
          <a:p>
            <a:pPr marL="342900" indent="-342900">
              <a:lnSpc>
                <a:spcPct val="100000"/>
              </a:lnSpc>
              <a:buFont typeface="Arial" panose="020B0604020202020204" pitchFamily="34" charset="0"/>
              <a:buChar char="•"/>
            </a:pPr>
            <a:r>
              <a:rPr lang="lv-LV" sz="2400" dirty="0"/>
              <a:t>Lasa vārdus, saprot </a:t>
            </a:r>
            <a:r>
              <a:rPr lang="lv-LV" sz="2400" dirty="0" smtClean="0"/>
              <a:t>izlasīto. </a:t>
            </a:r>
            <a:r>
              <a:rPr lang="lv-LV" sz="2400" dirty="0"/>
              <a:t>	</a:t>
            </a:r>
          </a:p>
          <a:p>
            <a:pPr marL="342900" indent="-342900">
              <a:lnSpc>
                <a:spcPct val="100000"/>
              </a:lnSpc>
              <a:buFont typeface="Arial" panose="020B0604020202020204" pitchFamily="34" charset="0"/>
              <a:buChar char="•"/>
            </a:pPr>
            <a:r>
              <a:rPr lang="lv-LV" sz="2400" dirty="0"/>
              <a:t>Raksta rakstītos burtus neierobežotā laukumā.</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49725" y="1596906"/>
            <a:ext cx="2653035" cy="337521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93977" y="4022912"/>
            <a:ext cx="2815349" cy="18984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72812" y="2599765"/>
            <a:ext cx="2413427" cy="2846294"/>
          </a:xfrm>
          <a:prstGeom prst="rect">
            <a:avLst/>
          </a:prstGeom>
        </p:spPr>
      </p:pic>
    </p:spTree>
    <p:extLst>
      <p:ext uri="{BB962C8B-B14F-4D97-AF65-F5344CB8AC3E}">
        <p14:creationId xmlns:p14="http://schemas.microsoft.com/office/powerpoint/2010/main" xmlns="" val="3314301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1116154"/>
          </a:xfrm>
        </p:spPr>
        <p:txBody>
          <a:bodyPr>
            <a:normAutofit/>
          </a:bodyPr>
          <a:lstStyle/>
          <a:p>
            <a:r>
              <a:rPr lang="lv-LV" dirty="0" smtClean="0"/>
              <a:t>Sociālā </a:t>
            </a:r>
            <a:r>
              <a:rPr lang="lv-LV" dirty="0"/>
              <a:t>un pilsoniskā mācību joma </a:t>
            </a:r>
          </a:p>
        </p:txBody>
      </p:sp>
      <p:sp>
        <p:nvSpPr>
          <p:cNvPr id="3" name="Content Placeholder 2"/>
          <p:cNvSpPr>
            <a:spLocks noGrp="1"/>
          </p:cNvSpPr>
          <p:nvPr>
            <p:ph sz="quarter" idx="13"/>
          </p:nvPr>
        </p:nvSpPr>
        <p:spPr>
          <a:xfrm>
            <a:off x="1035425" y="1949825"/>
            <a:ext cx="8310281" cy="4316504"/>
          </a:xfrm>
        </p:spPr>
        <p:txBody>
          <a:bodyPr>
            <a:normAutofit fontScale="92500"/>
          </a:bodyPr>
          <a:lstStyle/>
          <a:p>
            <a:r>
              <a:rPr lang="lv-LV" sz="2400" dirty="0"/>
              <a:t>Apzinās sevi un piederību ģimenei; stāsta par savu dzīvesvietu un tās tuvāko apkārtni, kur jūtas emocionāli un fiziski droši. </a:t>
            </a:r>
            <a:endParaRPr lang="lv-LV" sz="2400" dirty="0" smtClean="0"/>
          </a:p>
          <a:p>
            <a:r>
              <a:rPr lang="lv-LV" sz="2400" dirty="0"/>
              <a:t>Nosauc savas un cita emocijas (skumjas, bailes, izbrīns, pārsteigums) un mācās tās paust atbilstoši situācijai. </a:t>
            </a:r>
          </a:p>
          <a:p>
            <a:r>
              <a:rPr lang="lv-LV" sz="2400" dirty="0"/>
              <a:t>Stāsta par izglītības iestādi, kuru apmeklē, piemēram, nosaukums, adrese, darbinieki, telpas, grupas telpa, galvenie notikumi. 	</a:t>
            </a:r>
          </a:p>
          <a:p>
            <a:r>
              <a:rPr lang="lv-LV" sz="2400" dirty="0"/>
              <a:t>Novērtē paša izvēlētu un patstāvīgi veiktu darbību. </a:t>
            </a:r>
            <a:r>
              <a:rPr lang="lv-LV" dirty="0"/>
              <a:t>	</a:t>
            </a:r>
          </a:p>
          <a:p>
            <a:endParaRPr lang="lv-LV"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46494" y="1734672"/>
            <a:ext cx="2131732" cy="3939986"/>
          </a:xfrm>
          <a:prstGeom prst="rect">
            <a:avLst/>
          </a:prstGeom>
        </p:spPr>
      </p:pic>
    </p:spTree>
    <p:extLst>
      <p:ext uri="{BB962C8B-B14F-4D97-AF65-F5344CB8AC3E}">
        <p14:creationId xmlns:p14="http://schemas.microsoft.com/office/powerpoint/2010/main" xmlns="" val="1283336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1075811"/>
          </a:xfrm>
        </p:spPr>
        <p:txBody>
          <a:bodyPr>
            <a:normAutofit/>
          </a:bodyPr>
          <a:lstStyle/>
          <a:p>
            <a:r>
              <a:rPr lang="lv-LV" sz="3200" dirty="0" smtClean="0"/>
              <a:t>Sociālā </a:t>
            </a:r>
            <a:r>
              <a:rPr lang="lv-LV" sz="3200" dirty="0"/>
              <a:t>un pilsoniskā </a:t>
            </a:r>
            <a:r>
              <a:rPr lang="lv-LV" sz="3200" dirty="0" smtClean="0"/>
              <a:t>mācību </a:t>
            </a:r>
            <a:r>
              <a:rPr lang="lv-LV" sz="3200" dirty="0"/>
              <a:t>joma</a:t>
            </a:r>
          </a:p>
        </p:txBody>
      </p:sp>
      <p:sp>
        <p:nvSpPr>
          <p:cNvPr id="3" name="Content Placeholder 2"/>
          <p:cNvSpPr>
            <a:spLocks noGrp="1"/>
          </p:cNvSpPr>
          <p:nvPr>
            <p:ph sz="quarter" idx="13"/>
          </p:nvPr>
        </p:nvSpPr>
        <p:spPr>
          <a:xfrm>
            <a:off x="354105" y="1932098"/>
            <a:ext cx="5674660" cy="4294094"/>
          </a:xfrm>
        </p:spPr>
        <p:txBody>
          <a:bodyPr>
            <a:normAutofit fontScale="92500"/>
          </a:bodyPr>
          <a:lstStyle/>
          <a:p>
            <a:r>
              <a:rPr lang="lv-LV" sz="2400" dirty="0"/>
              <a:t>Sadarbojoties īsteno kopīgu uzdevumu un vienojas par kopīgu mērķi. 	</a:t>
            </a:r>
          </a:p>
          <a:p>
            <a:r>
              <a:rPr lang="lv-LV" sz="2400" dirty="0"/>
              <a:t>Skaidro un atšķir labu rīcību no sliktas; vajadzības gadījumā sniedz emocionālu un praktisku atbalstu</a:t>
            </a:r>
            <a:r>
              <a:rPr lang="lv-LV" sz="2400" dirty="0" smtClean="0"/>
              <a:t>.</a:t>
            </a:r>
          </a:p>
          <a:p>
            <a:r>
              <a:rPr lang="lv-LV" sz="2400" dirty="0" smtClean="0"/>
              <a:t>Nosauc </a:t>
            </a:r>
            <a:r>
              <a:rPr lang="lv-LV" sz="2400" dirty="0"/>
              <a:t>ārkārtas palīdzības izsaukumu numuru 112 un skaidro, kuros gadījumos to nepieciešams </a:t>
            </a:r>
            <a:r>
              <a:rPr lang="lv-LV" sz="2400" dirty="0" smtClean="0"/>
              <a:t>izmantot.</a:t>
            </a:r>
            <a:r>
              <a:rPr lang="lv-LV" sz="2400" dirty="0"/>
              <a:t>	</a:t>
            </a:r>
          </a:p>
          <a:p>
            <a:endParaRPr lang="lv-LV" dirty="0"/>
          </a:p>
          <a:p>
            <a:endParaRPr lang="lv-LV"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62164" y="1720845"/>
            <a:ext cx="3402763" cy="4505347"/>
          </a:xfrm>
          <a:prstGeom prst="rect">
            <a:avLst/>
          </a:prstGeom>
        </p:spPr>
      </p:pic>
      <p:sp>
        <p:nvSpPr>
          <p:cNvPr id="6" name="Content Placeholder 5"/>
          <p:cNvSpPr>
            <a:spLocks noGrp="1"/>
          </p:cNvSpPr>
          <p:nvPr>
            <p:ph sz="quarter" idx="14"/>
          </p:nvPr>
        </p:nvSpPr>
        <p:spPr>
          <a:xfrm>
            <a:off x="7140389" y="5271247"/>
            <a:ext cx="67236" cy="53788"/>
          </a:xfrm>
        </p:spPr>
        <p:txBody>
          <a:bodyPr>
            <a:normAutofit fontScale="25000" lnSpcReduction="20000"/>
          </a:bodyPr>
          <a:lstStyle/>
          <a:p>
            <a:endParaRPr lang="lv-LV" dirty="0"/>
          </a:p>
        </p:txBody>
      </p:sp>
    </p:spTree>
    <p:extLst>
      <p:ext uri="{BB962C8B-B14F-4D97-AF65-F5344CB8AC3E}">
        <p14:creationId xmlns:p14="http://schemas.microsoft.com/office/powerpoint/2010/main" xmlns="" val="3842750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Droplet</Template>
  <TotalTime>767</TotalTime>
  <Words>1096</Words>
  <Application>Microsoft Office PowerPoint</Application>
  <PresentationFormat>Pielāgots</PresentationFormat>
  <Paragraphs>183</Paragraphs>
  <Slides>55</Slides>
  <Notes>0</Notes>
  <HiddenSlides>0</HiddenSlides>
  <MMClips>0</MMClips>
  <ScaleCrop>false</ScaleCrop>
  <HeadingPairs>
    <vt:vector size="4" baseType="variant">
      <vt:variant>
        <vt:lpstr>Dizains</vt:lpstr>
      </vt:variant>
      <vt:variant>
        <vt:i4>1</vt:i4>
      </vt:variant>
      <vt:variant>
        <vt:lpstr>Slaidu virsraksti</vt:lpstr>
      </vt:variant>
      <vt:variant>
        <vt:i4>55</vt:i4>
      </vt:variant>
    </vt:vector>
  </HeadingPairs>
  <TitlesOfParts>
    <vt:vector size="56" baseType="lpstr">
      <vt:lpstr>Droplet</vt:lpstr>
      <vt:lpstr>Tilžas vidusskolas vispārējās pirmsskolas  izglītības  grupa « Ežuki»  ( 5-gadi)  2020./2021.m.g. </vt:lpstr>
      <vt:lpstr>MK noteikumi Nr. 716 «  Noteikumi par valsts pirmsskolas izglītības vadlīnijām un pirmsskolas izglītības programmu paraugiem»  2018.g. 21.11.</vt:lpstr>
      <vt:lpstr>E-KLASE</vt:lpstr>
      <vt:lpstr>Plānotie bērnam sasniedzamie rezultāti mācību jomās  pirmsskolas izglītības  3.posmā </vt:lpstr>
      <vt:lpstr>Valodu mācību joma</vt:lpstr>
      <vt:lpstr> Valodu mācību joma</vt:lpstr>
      <vt:lpstr>  Valodu mācību joma</vt:lpstr>
      <vt:lpstr>Sociālā un pilsoniskā mācību joma </vt:lpstr>
      <vt:lpstr>Sociālā un pilsoniskā mācību joma</vt:lpstr>
      <vt:lpstr>Sociālā un pilsoniskā mācību joma</vt:lpstr>
      <vt:lpstr> Sociālā un pilsoniskā mācību joma</vt:lpstr>
      <vt:lpstr>Kultūras izpratnes un pašizpausmes  mākslā mācību joma</vt:lpstr>
      <vt:lpstr> Kultūras izpratnes un pašizpausmes mākslā mācību joma</vt:lpstr>
      <vt:lpstr> Kultūras izpratnes un pašizpausmes  mākslā mācību joma</vt:lpstr>
      <vt:lpstr> Kultūras izpratnes un pašizpausmes  mākslā mācību joma</vt:lpstr>
      <vt:lpstr>Dabaszinātņu mācību joma</vt:lpstr>
      <vt:lpstr> Dabaszinātņu mācību joma</vt:lpstr>
      <vt:lpstr> Matemātikas mācību joma </vt:lpstr>
      <vt:lpstr>  Matemātikas mācību joma</vt:lpstr>
      <vt:lpstr> Matemātikas mācību joma</vt:lpstr>
      <vt:lpstr> Matemātikas mācību joma</vt:lpstr>
      <vt:lpstr>Tehnoloģiju mācību joma</vt:lpstr>
      <vt:lpstr> Tehnoloģiju mācību joma</vt:lpstr>
      <vt:lpstr>Slaids 24</vt:lpstr>
      <vt:lpstr>Slaids 25</vt:lpstr>
      <vt:lpstr>Tehnoloģiju  mācību joma</vt:lpstr>
      <vt:lpstr>Tehnoloģiju mācību joma</vt:lpstr>
      <vt:lpstr>Tehnoloģiju mācību joma</vt:lpstr>
      <vt:lpstr>Veselības un fiziskās aktivitātes mācību joma </vt:lpstr>
      <vt:lpstr> Veselības un fiziskās aktivitātes mācību joma</vt:lpstr>
      <vt:lpstr>Bērni ir puķes Dieva pasaules dārzā, kas uz laiku ir uzticēti mūsu mīlestībai un kopšanai, bet, kas attīstās un aug pēc viņu pašu nesatricināmiem likumiem.  /Zenta Mauriņa/ </vt:lpstr>
      <vt:lpstr>CAURVIJU PRASMES   Kritiskā domāšana un problēmrisināšana </vt:lpstr>
      <vt:lpstr> Jaunrade un uzņēmējspēja </vt:lpstr>
      <vt:lpstr>Pašvadīta  mācīšanās </vt:lpstr>
      <vt:lpstr>Sadarbība </vt:lpstr>
      <vt:lpstr> Pilsoniskā līdzdalība </vt:lpstr>
      <vt:lpstr>Digitālās prasmes </vt:lpstr>
      <vt:lpstr>PASĀKUMI, KONKURSI  </vt:lpstr>
      <vt:lpstr> 1.septembris –ZINĪBU DIENA</vt:lpstr>
      <vt:lpstr>Miķeļdienas sporta svētki</vt:lpstr>
      <vt:lpstr>Slaids 41</vt:lpstr>
      <vt:lpstr>Balvu bjc Konkurss  «  rudens krāsas latvijā » </vt:lpstr>
      <vt:lpstr>Slaids 43</vt:lpstr>
      <vt:lpstr>Slaids 44</vt:lpstr>
      <vt:lpstr>PATRIOTISKĀ NEDĒĻA </vt:lpstr>
      <vt:lpstr>LATVIJAS DZIMŠANAS DIENA</vt:lpstr>
      <vt:lpstr>Ziemassvētku pasākums</vt:lpstr>
      <vt:lpstr>RADOŠO DARBU KONKURSS</vt:lpstr>
      <vt:lpstr>KONKURSS «MAZAIS PRĀTNIEKS»</vt:lpstr>
      <vt:lpstr>Slaids 50</vt:lpstr>
      <vt:lpstr>SADARBĪBA AR TILŽAS PAGASTA BIBLIOTĒKU</vt:lpstr>
      <vt:lpstr>ATTĀLINĀTĀ NODARBĪBA  « Kur ņemt vienu apkampienu» </vt:lpstr>
      <vt:lpstr>Akcija «mīļstāstiņi » </vt:lpstr>
      <vt:lpstr>Kopīga dzimšanas dienu un vāRda dienu svinēšana.</vt:lpstr>
      <vt:lpstr>PALDIES PAR UZMANĪBU!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Tilžas vidusskolas pirmsskolas grupa « Ežuki»  2020./2021.m.g.</dc:title>
  <dc:creator>Lietotajs</dc:creator>
  <cp:lastModifiedBy>Lietotajs</cp:lastModifiedBy>
  <cp:revision>71</cp:revision>
  <dcterms:created xsi:type="dcterms:W3CDTF">2021-05-03T13:37:41Z</dcterms:created>
  <dcterms:modified xsi:type="dcterms:W3CDTF">2021-05-13T06:59:02Z</dcterms:modified>
</cp:coreProperties>
</file>