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1" r:id="rId5"/>
    <p:sldId id="262" r:id="rId6"/>
    <p:sldId id="269" r:id="rId7"/>
    <p:sldId id="271" r:id="rId8"/>
    <p:sldId id="270" r:id="rId9"/>
    <p:sldId id="272" r:id="rId10"/>
    <p:sldId id="263" r:id="rId11"/>
    <p:sldId id="260" r:id="rId12"/>
    <p:sldId id="265" r:id="rId13"/>
    <p:sldId id="264" r:id="rId14"/>
    <p:sldId id="266" r:id="rId15"/>
    <p:sldId id="25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68076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6711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63090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3076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9898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35882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40109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82112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1460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7138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49411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23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95914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3001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3180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25382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6561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23978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5760DF4-E5BD-41DF-914B-1869713A4255}" type="datetimeFigureOut">
              <a:rPr lang="lv-LV" smtClean="0"/>
              <a:pPr/>
              <a:t>2021.05.13.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5D4884-3AB8-4B75-85F9-2788402B35E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34727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005D115-3F61-491C-85B6-661CFEBCA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Vecāku sapulce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6DA52D0F-F7AF-44C4-B84B-45B129D9EA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lv-LV" dirty="0"/>
          </a:p>
          <a:p>
            <a:endParaRPr lang="lv-LV" dirty="0"/>
          </a:p>
          <a:p>
            <a:r>
              <a:rPr lang="lv-LV" dirty="0"/>
              <a:t>Skolotāja logopēde Daina Petrova</a:t>
            </a:r>
          </a:p>
          <a:p>
            <a:r>
              <a:rPr lang="lv-LV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xmlns="" val="184345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9E23A9B7-B345-4AB9-90B4-B2FFC8A8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Lūgums atbalstīt bērnus! </a:t>
            </a:r>
            <a:endParaRPr lang="lv-LV" sz="88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FD397681-5926-429C-9DF7-E0431461D5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palīdzēt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bērnam uzsākt runāt: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rosinām vispār runāt;</a:t>
            </a:r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mācīt klausīties, izprast uzdevumu;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komentēt veicamo darbību, redzamo u.tml.;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Mudināt vārdus atkārtot, atdarināt;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Pareizi lietot vienskaitlī, daudzskaitlī, personās;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klasificēt, vispārināt, atrast lieko;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38806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2DF7B70-5704-4AD6-8406-11ECACBD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dirty="0"/>
              <a:t>Jau agrā bērnībā, ģimenē </a:t>
            </a:r>
            <a:r>
              <a:rPr lang="lv-LV" sz="4800" dirty="0">
                <a:solidFill>
                  <a:srgbClr val="FF0000"/>
                </a:solidFill>
              </a:rPr>
              <a:t>jāapgūst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0E692219-902A-4148-94C4-971C4762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v-LV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prasme klausīties; 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v-LV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uztvert teikto, dzirdēto saturu; 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v-LV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pabeigt iesākto domu;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v-LV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jautāt un atbildēt; 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v-LV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kontrolēt un vadīt uzvedību;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v-LV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ievērot noteikumus</a:t>
            </a:r>
            <a:r>
              <a:rPr lang="lv-LV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u.c.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lv-LV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fonemātiskās</a:t>
            </a:r>
            <a:r>
              <a:rPr lang="lv-LV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izpratnes attīstīšana (apkārtnē esošo skaņu saklausīšana un atpazīšana)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35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71392C7-070B-497C-8F2C-59471F5A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dirty="0"/>
              <a:t>Pareizs satvēriens</a:t>
            </a:r>
          </a:p>
        </p:txBody>
      </p:sp>
      <p:pic>
        <p:nvPicPr>
          <p:cNvPr id="6" name="Satura vietturis 5">
            <a:extLst>
              <a:ext uri="{FF2B5EF4-FFF2-40B4-BE49-F238E27FC236}">
                <a16:creationId xmlns:a16="http://schemas.microsoft.com/office/drawing/2014/main" xmlns="" id="{0316FCDC-9735-4446-A3C6-1F3564609A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744" y="2366963"/>
            <a:ext cx="5294051" cy="3800572"/>
          </a:xfrm>
        </p:spPr>
      </p:pic>
      <p:pic>
        <p:nvPicPr>
          <p:cNvPr id="8" name="Satura vietturis 7">
            <a:extLst>
              <a:ext uri="{FF2B5EF4-FFF2-40B4-BE49-F238E27FC236}">
                <a16:creationId xmlns:a16="http://schemas.microsoft.com/office/drawing/2014/main" xmlns="" id="{223E8396-7C67-48EF-A647-AFC6E99CBCA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772474" y="2366963"/>
            <a:ext cx="5372831" cy="3800572"/>
          </a:xfrm>
        </p:spPr>
      </p:pic>
    </p:spTree>
    <p:extLst>
      <p:ext uri="{BB962C8B-B14F-4D97-AF65-F5344CB8AC3E}">
        <p14:creationId xmlns:p14="http://schemas.microsoft.com/office/powerpoint/2010/main" xmlns="" val="262724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DD04C244-6E40-44AD-A039-0E6108B9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dirty="0"/>
              <a:t>Pareizs satvēriens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3799C2AE-AB4B-475E-A47B-2048BD4C237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1" descr="Pildspalva ar atbalstu, kas atvieglo saķeri.">
            <a:extLst>
              <a:ext uri="{FF2B5EF4-FFF2-40B4-BE49-F238E27FC236}">
                <a16:creationId xmlns:a16="http://schemas.microsoft.com/office/drawing/2014/main" xmlns="" id="{3F2BDF01-4F45-4CAC-9AD3-8B1FF486C08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359" y="2367092"/>
            <a:ext cx="4317741" cy="3511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6059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A403D6E-06EC-4961-8A5A-4EA8655E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7200" dirty="0" err="1"/>
              <a:t>vasarĀ</a:t>
            </a:r>
            <a:endParaRPr lang="lv-LV" sz="7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1519F8E-017A-414E-A011-72A8DD9A95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lv-LV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Sarunājieties :</a:t>
            </a:r>
          </a:p>
          <a:p>
            <a:pPr marL="0" lvl="0" indent="0" algn="ctr">
              <a:lnSpc>
                <a:spcPct val="107000"/>
              </a:lnSpc>
              <a:buNone/>
            </a:pPr>
            <a:endParaRPr lang="lv-LV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jebkuru kontekstu - 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redzēto, dzirdēto, sajusto, piedzīvoto, emocijām;</a:t>
            </a:r>
            <a:endParaRPr lang="lv-LV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radiet vēlēšanos un māku klausīties, sarunāties, spriest, izteikt savas domas; 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92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2EDD4BCD-4DBC-44A0-A499-83D4CA9F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6000" dirty="0"/>
              <a:t>aicinu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7A808A71-F05F-461E-9C14-D1D6232D4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>
                <a:solidFill>
                  <a:srgbClr val="63636A"/>
                </a:solidFill>
                <a:latin typeface="roboto"/>
              </a:rPr>
              <a:t>v</a:t>
            </a:r>
            <a:r>
              <a:rPr lang="lv-LV" sz="2800" b="0" i="0" dirty="0">
                <a:solidFill>
                  <a:srgbClr val="63636A"/>
                </a:solidFill>
                <a:effectLst/>
                <a:latin typeface="roboto"/>
              </a:rPr>
              <a:t>ecāki ir pirmie skolotāji savam bērnam, </a:t>
            </a:r>
            <a:r>
              <a:rPr lang="lv-LV" sz="2800" dirty="0">
                <a:solidFill>
                  <a:srgbClr val="63636A"/>
                </a:solidFill>
                <a:latin typeface="roboto"/>
              </a:rPr>
              <a:t>n</a:t>
            </a:r>
            <a:r>
              <a:rPr lang="lv-LV" sz="2800" b="0" i="0" dirty="0">
                <a:solidFill>
                  <a:srgbClr val="63636A"/>
                </a:solidFill>
                <a:effectLst/>
                <a:latin typeface="roboto"/>
              </a:rPr>
              <a:t>o agras bērnības viņiem būtu jāveido pamats intelektuālai, morālai, fiziskai attīstībai;</a:t>
            </a:r>
          </a:p>
          <a:p>
            <a:r>
              <a:rPr lang="lv-LV" sz="2800" b="0" i="0" dirty="0">
                <a:solidFill>
                  <a:srgbClr val="63636A"/>
                </a:solidFill>
                <a:effectLst/>
                <a:latin typeface="roboto"/>
              </a:rPr>
              <a:t>aicinu mātes un tēvus kļūt par aktīviem dalībniekiem, jo spēles un rotaļas attīsta smadzeņu kreiso un labo puslodi; </a:t>
            </a:r>
          </a:p>
        </p:txBody>
      </p:sp>
    </p:spTree>
    <p:extLst>
      <p:ext uri="{BB962C8B-B14F-4D97-AF65-F5344CB8AC3E}">
        <p14:creationId xmlns:p14="http://schemas.microsoft.com/office/powerpoint/2010/main" xmlns="" val="329889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34B42BEA-6302-4F61-A7BD-95B3F6B2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 PAR UZMANĪBU!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07CD0704-30CE-482D-ACEE-BD6D8AF0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/>
              <a:t>Skolotāja logopēde Daina </a:t>
            </a:r>
            <a:r>
              <a:rPr lang="lv-LV" dirty="0" err="1"/>
              <a:t>petrova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48631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D93B6ED-C30E-47E2-9A30-209B4B29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5400" dirty="0"/>
              <a:t>Runas un Valodas prasme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939D8DE-A83A-458D-9169-68AAC20A1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Valoda ir viens no sazināšanās veidiem, kas nepieciešama cilvēkam kā sabiedrības loceklim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xmlns="" val="172104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2D41321B-F2E8-4AEB-99D9-9B3B1017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Pētījumi rāda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04834D99-05C0-4C73-9757-AB55E8267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Bērnu skaits, kam nepieciešama logopēda palīdzība, ar katru gadu palielinās</a:t>
            </a:r>
          </a:p>
          <a:p>
            <a:pPr marL="0" indent="0" algn="ctr">
              <a:buNone/>
            </a:pPr>
            <a:endParaRPr lang="lv-LV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 ir traucēta </a:t>
            </a:r>
            <a:r>
              <a:rPr lang="lv-LV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klausīties, runāt, lasīt, rakstīt </a:t>
            </a: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prasme, bērniem ir:</a:t>
            </a:r>
          </a:p>
          <a:p>
            <a:pPr marL="0" indent="0" algn="ctr">
              <a:buNone/>
            </a:pP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-apgrūtināta iekļaušanās sabiedrībā;</a:t>
            </a:r>
          </a:p>
          <a:p>
            <a:pPr marL="0" indent="0" algn="ctr">
              <a:buNone/>
            </a:pPr>
            <a:r>
              <a:rPr lang="lv-LV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-aizkavēta personības attīstība</a:t>
            </a:r>
            <a:endParaRPr lang="lv-LV" sz="4000" dirty="0"/>
          </a:p>
        </p:txBody>
      </p:sp>
    </p:spTree>
    <p:extLst>
      <p:ext uri="{BB962C8B-B14F-4D97-AF65-F5344CB8AC3E}">
        <p14:creationId xmlns:p14="http://schemas.microsoft.com/office/powerpoint/2010/main" xmlns="" val="301438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FD84FB2-A920-4D06-8288-DD629D58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Logopēdijas nodarbības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4A5A51AC-EB43-4C0F-8F9A-11544F58BF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ilgst </a:t>
            </a:r>
            <a:r>
              <a:rPr lang="lv-LV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-30 minūtes </a:t>
            </a:r>
            <a:r>
              <a:rPr lang="lv-LV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1x nedēļā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 koriģēta VSNA, </a:t>
            </a:r>
            <a:r>
              <a:rPr lang="lv-LV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fonemātika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(skaņu izruna), </a:t>
            </a:r>
            <a:r>
              <a:rPr lang="lv-LV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fonemātiskās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uztveres mazattīstība (skaņu sadzirdēšana, atpazīšana);</a:t>
            </a:r>
          </a:p>
        </p:txBody>
      </p:sp>
    </p:spTree>
    <p:extLst>
      <p:ext uri="{BB962C8B-B14F-4D97-AF65-F5344CB8AC3E}">
        <p14:creationId xmlns:p14="http://schemas.microsoft.com/office/powerpoint/2010/main" xmlns="" val="65152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484758F-5BF0-4B3C-A8CB-113BB880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Logopēdijas nodarbībās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54262670-A2B8-4441-9DDE-9DF2E3B660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Tiek mācīta pareiza, spēcīga un ilgstoša </a:t>
            </a:r>
            <a:r>
              <a:rPr lang="lv-LV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izelpa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0" indent="0" algn="ctr">
              <a:buNone/>
            </a:pPr>
            <a:r>
              <a:rPr lang="lv-LV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Ieteikums!</a:t>
            </a:r>
          </a:p>
          <a:p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Jāiemāca </a:t>
            </a: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elpot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deguns – deguns, deguns – mute, mute – mute;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Jāļauj </a:t>
            </a: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pūst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 salmiņu, spalvām, bumbiņām, svilpīti, koku lapām, vējdzirnavām, ziepju burbuļiem, vates piciņām, plēstiem papīriem, balonu, u.tml.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28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A095A617-837D-408A-AA0C-221B423B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Logopēdijas nodarbībās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DF9F4441-469E-42E7-B1C5-61DDB4ED13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lv-LV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Tiek veikta </a:t>
            </a:r>
            <a:r>
              <a:rPr lang="lv-LV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artikulācijas</a:t>
            </a:r>
            <a:r>
              <a:rPr lang="lv-LV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aparāta (lūpu, mēles) </a:t>
            </a:r>
            <a:r>
              <a:rPr lang="lv-LV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attīstīšana</a:t>
            </a:r>
            <a:r>
              <a:rPr lang="lv-LV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0" indent="0" algn="ctr">
              <a:buNone/>
            </a:pPr>
            <a:r>
              <a:rPr lang="lv-LV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Ieteikums!</a:t>
            </a:r>
          </a:p>
          <a:p>
            <a:r>
              <a:rPr lang="lv-LV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jāļauj  bērnam skatīties </a:t>
            </a:r>
            <a:r>
              <a:rPr lang="lv-LV" sz="4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spogulī</a:t>
            </a:r>
            <a:r>
              <a:rPr lang="lv-LV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izpētīt savu muti, mēli;</a:t>
            </a:r>
            <a:endParaRPr lang="lv-LV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jāļauj spoguļa priekšā atvērt, kustināt muti, lūpas, mēli, piepūst vaigus, klakšķināt ar mēlīti u.tml.</a:t>
            </a:r>
            <a:endParaRPr lang="lv-LV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jāiemāca saprast jēdzienus </a:t>
            </a:r>
            <a:r>
              <a:rPr lang="lv-LV" sz="4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 augšu, uz leju, uz sāniem, pa labi, pa kreisi, šaurs, plats;</a:t>
            </a:r>
            <a:endParaRPr lang="lv-LV" sz="4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Jāpilda vingrinājumus precīzi, </a:t>
            </a:r>
            <a:r>
              <a:rPr lang="lv-LV" sz="4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katru dienu </a:t>
            </a:r>
            <a:r>
              <a:rPr lang="lv-LV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5 - 10 reizes;</a:t>
            </a:r>
            <a:endParaRPr lang="lv-LV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89357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A02B9085-716C-492F-AB39-BA90B70F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Logopēdijas nodarbībās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C8E70D7B-FE15-4329-BFE1-508813D5A3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lv-LV" sz="2400" dirty="0">
                <a:latin typeface="Times New Roman" panose="02020603050405020304" pitchFamily="18" charset="0"/>
              </a:rPr>
              <a:t>Tiek Attīstīta </a:t>
            </a:r>
            <a:r>
              <a:rPr lang="lv-LV" sz="2400" dirty="0" err="1">
                <a:latin typeface="Times New Roman" panose="02020603050405020304" pitchFamily="18" charset="0"/>
              </a:rPr>
              <a:t>fonemātiskā</a:t>
            </a:r>
            <a:r>
              <a:rPr lang="lv-LV" sz="2400" dirty="0">
                <a:latin typeface="Times New Roman" panose="02020603050405020304" pitchFamily="18" charset="0"/>
              </a:rPr>
              <a:t> (</a:t>
            </a:r>
            <a:r>
              <a:rPr lang="lv-LV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skaņu) uztvere</a:t>
            </a:r>
            <a:r>
              <a:rPr lang="lv-LV" sz="2400" dirty="0">
                <a:latin typeface="Times New Roman" panose="02020603050405020304" pitchFamily="18" charset="0"/>
              </a:rPr>
              <a:t>;</a:t>
            </a:r>
            <a:endParaRPr lang="lv-LV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Ieteikums!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dirty="0"/>
              <a:t>Kopā ar bērnu </a:t>
            </a:r>
            <a:r>
              <a:rPr lang="lv-LV" b="1" dirty="0"/>
              <a:t>klausīties</a:t>
            </a:r>
            <a:r>
              <a:rPr lang="lv-LV" dirty="0"/>
              <a:t> «dzīvās» skaņas, </a:t>
            </a:r>
            <a:r>
              <a:rPr lang="lv-LV" b="1" dirty="0"/>
              <a:t>sadzirdēt</a:t>
            </a:r>
            <a:r>
              <a:rPr lang="lv-LV" dirty="0"/>
              <a:t>/Noteikt, no kurienes skan;</a:t>
            </a:r>
          </a:p>
          <a:p>
            <a:r>
              <a:rPr lang="lv-LV" dirty="0"/>
              <a:t>Kopā</a:t>
            </a:r>
            <a:r>
              <a:rPr lang="lv-LV" b="1" dirty="0"/>
              <a:t> skandināt: </a:t>
            </a:r>
            <a:r>
              <a:rPr lang="lv-LV" dirty="0"/>
              <a:t>dziedāt, ritmiski soļot, plaukšķināt;</a:t>
            </a:r>
          </a:p>
          <a:p>
            <a:r>
              <a:rPr lang="lv-LV" dirty="0"/>
              <a:t>Kopā </a:t>
            </a:r>
            <a:r>
              <a:rPr lang="lv-LV" b="1" dirty="0"/>
              <a:t>spēlēt </a:t>
            </a:r>
            <a:r>
              <a:rPr lang="lv-LV" dirty="0"/>
              <a:t>vārdu spēles, «klusos telefonus», u.tml.</a:t>
            </a:r>
          </a:p>
          <a:p>
            <a:r>
              <a:rPr lang="lv-LV" b="1" dirty="0"/>
              <a:t>Klausīties</a:t>
            </a:r>
            <a:r>
              <a:rPr lang="lv-LV" dirty="0"/>
              <a:t> priekšā lasītu grāmatu, stāstu, dzejoli;</a:t>
            </a:r>
          </a:p>
          <a:p>
            <a:r>
              <a:rPr lang="lv-LV" b="1" dirty="0"/>
              <a:t>Sarunāties</a:t>
            </a:r>
            <a:r>
              <a:rPr lang="lv-LV" dirty="0"/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redzēto, dzirdēto, sajusto, piedzīvoto, emocijām;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28605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E134037D-76FE-4FAE-A8CF-66C8FBFC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Logopēdijas nodarbībās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105AE713-6CA9-4AD0-8734-8197683A2A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</a:rPr>
              <a:t>Tiek Koriģēta </a:t>
            </a:r>
            <a:r>
              <a:rPr lang="lv-LV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Skaņu apguve: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mācās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saklausīt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skaņu;</a:t>
            </a: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Mācās </a:t>
            </a:r>
            <a: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Noteikt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skaņas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atrašanās vietu;</a:t>
            </a: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Mācās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skaņas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diferencēt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mācās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izrunāt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vārdos, teikumos;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Mācās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atpazīt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atbilstošos burtus</a:t>
            </a:r>
            <a:endParaRPr lang="lv-LV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21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24A8C3E7-84BE-4682-A464-FADA7718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/>
              <a:t>Jau agrā bērnībā, ģimenē </a:t>
            </a:r>
            <a:r>
              <a:rPr lang="lv-LV" sz="3600" dirty="0">
                <a:solidFill>
                  <a:srgbClr val="FF0000"/>
                </a:solidFill>
              </a:rPr>
              <a:t>jāapgūst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7D0B1DF6-48FF-4C54-9927-98192118ED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v-LV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prasme darboties </a:t>
            </a:r>
            <a:r>
              <a:rPr lang="lv-LV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 sīkiem priekšmetiem:</a:t>
            </a: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jā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attīsta pirkstu sīko muskulatūru (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pareizu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rakstāmpiederuma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/karotes satvērienu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Jā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spēlē dažādas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pirkstiņu rotaļas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(“vārīt putriņu”, “sasveicināties”, “kurš pirkstiņš stiprāks” utt.);</a:t>
            </a: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jā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darbojas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 dabas materiāliem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priekšmetiem (čiekuriem, pupiņām, zirņiem, smiltīm, skujām, pogām, rāvējslēdzējiem, spiedpogām, plastilīnu utt.);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jāmasē (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– 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Džok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bumbiņas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Jādarbojas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klučiem, u.tml.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184110257"/>
      </p:ext>
    </p:extLst>
  </p:cSld>
  <p:clrMapOvr>
    <a:masterClrMapping/>
  </p:clrMapOvr>
</p:sld>
</file>

<file path=ppt/theme/theme1.xml><?xml version="1.0" encoding="utf-8"?>
<a:theme xmlns:a="http://schemas.openxmlformats.org/drawingml/2006/main" name="Pilīte">
  <a:themeElements>
    <a:clrScheme name="Pilīt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līte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līt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TM04033925[[fn=Pilīte]]</Template>
  <TotalTime>342</TotalTime>
  <Words>582</Words>
  <Application>Microsoft Office PowerPoint</Application>
  <PresentationFormat>Pielāgots</PresentationFormat>
  <Paragraphs>81</Paragraphs>
  <Slides>16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17" baseType="lpstr">
      <vt:lpstr>Pilīte</vt:lpstr>
      <vt:lpstr>Vecāku sapulce</vt:lpstr>
      <vt:lpstr>Runas un Valodas prasme</vt:lpstr>
      <vt:lpstr>Pētījumi rāda</vt:lpstr>
      <vt:lpstr>Logopēdijas nodarbības</vt:lpstr>
      <vt:lpstr>Logopēdijas nodarbībās</vt:lpstr>
      <vt:lpstr>Logopēdijas nodarbībās</vt:lpstr>
      <vt:lpstr>Logopēdijas nodarbībās</vt:lpstr>
      <vt:lpstr>Logopēdijas nodarbībās</vt:lpstr>
      <vt:lpstr>Jau agrā bērnībā, ģimenē jāapgūst</vt:lpstr>
      <vt:lpstr>Lūgums atbalstīt bērnus! </vt:lpstr>
      <vt:lpstr>Jau agrā bērnībā, ģimenē jāapgūst</vt:lpstr>
      <vt:lpstr>Pareizs satvēriens</vt:lpstr>
      <vt:lpstr>Pareizs satvēriens</vt:lpstr>
      <vt:lpstr>vasarĀ</vt:lpstr>
      <vt:lpstr>aicinu</vt:lpstr>
      <vt:lpstr>PALDIES PAR UZMANĪBU!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Vecāku sapulce</dc:title>
  <dc:creator>Acer10</dc:creator>
  <cp:lastModifiedBy>Lietotajs</cp:lastModifiedBy>
  <cp:revision>38</cp:revision>
  <dcterms:created xsi:type="dcterms:W3CDTF">2021-04-26T16:18:26Z</dcterms:created>
  <dcterms:modified xsi:type="dcterms:W3CDTF">2021-05-13T07:09:43Z</dcterms:modified>
</cp:coreProperties>
</file>